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ctiveX/activeX1.xml" ContentType="application/vnd.ms-office.activeX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activeX/activeX2.xml" ContentType="application/vnd.ms-office.activeX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74" r:id="rId3"/>
    <p:sldId id="271" r:id="rId4"/>
    <p:sldId id="294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4" r:id="rId13"/>
    <p:sldId id="285" r:id="rId14"/>
    <p:sldId id="286" r:id="rId15"/>
    <p:sldId id="287" r:id="rId16"/>
    <p:sldId id="272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791650F-CEDB-46E4-9131-DBC5C2AA373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1143C49-B6CF-4922-B57A-4D9353D7AED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B969B332-FDB9-476C-A400-534A7DB3D7E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2D6BC23F-C646-4B69-82B0-D5CDF5F7806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5B7B5F36-51A5-4960-AD9A-759D2494734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EF7DFF5F-222F-49AB-9CA6-5B8806BDD0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F8FE5D-30DE-4039-8C81-1E94A6B9EBC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D4BF76C5-7197-482F-A5D4-DEFBFF0E0E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58032B5-81CA-4CD1-8230-4446EC94E00A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1220E3A-6A64-48FE-8A1D-0C683C573E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9C36CA83-B4F5-4DD6-B12C-10308024D8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>
                <a:latin typeface="Arial" panose="020B0604020202020204" pitchFamily="34" charset="0"/>
              </a:rPr>
              <a:t>Talk about the use of index notation as a mathematical shorthand.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9FC48B3C-5F87-4A37-B464-2922E35F25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78690A8-B94F-4B22-B230-1B2376D55F27}" type="slidenum">
              <a:rPr lang="en-GB" altLang="en-US"/>
              <a:pPr eaLnBrk="1" hangingPunct="1"/>
              <a:t>12</a:t>
            </a:fld>
            <a:endParaRPr lang="en-GB" altLang="en-US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6DDCF81-2DCF-420C-B686-680B8A18984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CC3A8DA1-D27F-4317-BC3B-4BD2049A4D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Tell pupils that if a number is written as a fraction we can easily find the reciprocal by swapping the numerator and the denominator. </a:t>
            </a:r>
          </a:p>
          <a:p>
            <a:r>
              <a:rPr lang="en-US" altLang="en-US">
                <a:latin typeface="Arial" panose="020B0604020202020204" pitchFamily="34" charset="0"/>
              </a:rPr>
              <a:t>You could ask pupils to show why</a:t>
            </a:r>
            <a:r>
              <a:rPr lang="en-US" altLang="en-US" i="1">
                <a:latin typeface="Arial" panose="020B0604020202020204" pitchFamily="34" charset="0"/>
              </a:rPr>
              <a:t> </a:t>
            </a:r>
            <a:r>
              <a:rPr lang="en-US" altLang="en-US" i="1" baseline="30000">
                <a:latin typeface="Arial" panose="020B0604020202020204" pitchFamily="34" charset="0"/>
              </a:rPr>
              <a:t>a</a:t>
            </a:r>
            <a:r>
              <a:rPr lang="en-US" altLang="en-US">
                <a:latin typeface="Arial" panose="020B0604020202020204" pitchFamily="34" charset="0"/>
              </a:rPr>
              <a:t>/</a:t>
            </a:r>
            <a:r>
              <a:rPr lang="en-US" altLang="en-US" i="1" baseline="-25000">
                <a:latin typeface="Arial" panose="020B0604020202020204" pitchFamily="34" charset="0"/>
              </a:rPr>
              <a:t>b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>
                <a:latin typeface="Arial" panose="020B0604020202020204" pitchFamily="34" charset="0"/>
                <a:cs typeface="Times New Roman" panose="02020603050405020304" pitchFamily="18" charset="0"/>
              </a:rPr>
              <a:t>× </a:t>
            </a:r>
            <a:r>
              <a:rPr lang="en-US" altLang="en-US" i="1" baseline="30000">
                <a:latin typeface="Arial" panose="020B0604020202020204" pitchFamily="34" charset="0"/>
                <a:cs typeface="Times New Roman" panose="02020603050405020304" pitchFamily="18" charset="0"/>
              </a:rPr>
              <a:t>b</a:t>
            </a:r>
            <a:r>
              <a:rPr lang="en-US" altLang="en-US">
                <a:latin typeface="Arial" panose="020B0604020202020204" pitchFamily="34" charset="0"/>
                <a:cs typeface="Times New Roman" panose="02020603050405020304" pitchFamily="18" charset="0"/>
              </a:rPr>
              <a:t>/</a:t>
            </a:r>
            <a:r>
              <a:rPr lang="en-US" altLang="en-US" i="1" baseline="-25000">
                <a:latin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US" altLang="en-US">
                <a:latin typeface="Arial" panose="020B0604020202020204" pitchFamily="34" charset="0"/>
                <a:cs typeface="Times New Roman" panose="02020603050405020304" pitchFamily="18" charset="0"/>
              </a:rPr>
              <a:t> will always equal 1.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95DBECC2-2DCD-4F2F-BB39-94B47FBEEB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E56D09A-479E-43AC-86D8-53B593DE3A56}" type="slidenum">
              <a:rPr lang="en-GB" altLang="en-US"/>
              <a:pPr eaLnBrk="1" hangingPunct="1"/>
              <a:t>13</a:t>
            </a:fld>
            <a:endParaRPr lang="en-GB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7AA472D2-C62B-4D15-A570-B68C91EE146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09E1DDFA-C080-46C9-811C-38592D3CFA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>
                <a:latin typeface="Arial" panose="020B0604020202020204" pitchFamily="34" charset="0"/>
              </a:rPr>
              <a:t>Tell pupils that when we find the reciprocal of a decimal we can first write it as a decimal and then invert it. If we had a calculator we could also work out 1 </a:t>
            </a:r>
            <a:r>
              <a:rPr lang="en-US" altLang="en-US">
                <a:latin typeface="Arial" panose="020B0604020202020204" pitchFamily="34" charset="0"/>
                <a:cs typeface="Times New Roman" panose="02020603050405020304" pitchFamily="18" charset="0"/>
              </a:rPr>
              <a:t>÷ the number or use the </a:t>
            </a:r>
            <a:r>
              <a:rPr lang="en-US" altLang="en-US" i="1"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baseline="30000">
                <a:latin typeface="Arial" panose="020B0604020202020204" pitchFamily="34" charset="0"/>
                <a:cs typeface="Times New Roman" panose="02020603050405020304" pitchFamily="18" charset="0"/>
              </a:rPr>
              <a:t>--1</a:t>
            </a:r>
            <a:r>
              <a:rPr lang="en-US" altLang="en-US">
                <a:latin typeface="Arial" panose="020B0604020202020204" pitchFamily="34" charset="0"/>
                <a:cs typeface="Times New Roman" panose="02020603050405020304" pitchFamily="18" charset="0"/>
              </a:rPr>
              <a:t> key.</a:t>
            </a:r>
          </a:p>
          <a:p>
            <a:r>
              <a:rPr lang="en-US" altLang="en-US">
                <a:latin typeface="Arial" panose="020B0604020202020204" pitchFamily="34" charset="0"/>
                <a:cs typeface="Times New Roman" panose="02020603050405020304" pitchFamily="18" charset="0"/>
              </a:rPr>
              <a:t>Improper fractions such as </a:t>
            </a:r>
            <a:r>
              <a:rPr lang="en-US" altLang="en-US" baseline="30000">
                <a:latin typeface="Arial" panose="020B0604020202020204" pitchFamily="34" charset="0"/>
                <a:cs typeface="Times New Roman" panose="02020603050405020304" pitchFamily="18" charset="0"/>
              </a:rPr>
              <a:t>7</a:t>
            </a:r>
            <a:r>
              <a:rPr lang="en-US" altLang="en-US">
                <a:latin typeface="Arial" panose="020B0604020202020204" pitchFamily="34" charset="0"/>
                <a:cs typeface="Times New Roman" panose="02020603050405020304" pitchFamily="18" charset="0"/>
              </a:rPr>
              <a:t>/</a:t>
            </a:r>
            <a:r>
              <a:rPr lang="en-US" altLang="en-US" baseline="-25000">
                <a:latin typeface="Arial" panose="020B0604020202020204" pitchFamily="34" charset="0"/>
                <a:cs typeface="Times New Roman" panose="02020603050405020304" pitchFamily="18" charset="0"/>
              </a:rPr>
              <a:t>3</a:t>
            </a:r>
            <a:r>
              <a:rPr lang="en-US" altLang="en-US">
                <a:latin typeface="Arial" panose="020B0604020202020204" pitchFamily="34" charset="0"/>
                <a:cs typeface="Times New Roman" panose="02020603050405020304" pitchFamily="18" charset="0"/>
              </a:rPr>
              <a:t> can be written as mixed numbers if required.</a:t>
            </a:r>
          </a:p>
          <a:p>
            <a:r>
              <a:rPr lang="en-US" altLang="en-US">
                <a:latin typeface="Arial" panose="020B0604020202020204" pitchFamily="34" charset="0"/>
                <a:cs typeface="Times New Roman" panose="02020603050405020304" pitchFamily="18" charset="0"/>
              </a:rPr>
              <a:t>If a number is given as a decimal then its reciprocal is usually given as a decimal too.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FB2404B8-F818-4150-A5E7-797C4D585D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8E3C040-C705-46BB-A32D-C0D0534850F4}" type="slidenum">
              <a:rPr lang="en-GB" altLang="en-US"/>
              <a:pPr eaLnBrk="1" hangingPunct="1"/>
              <a:t>14</a:t>
            </a:fld>
            <a:endParaRPr lang="en-GB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871091F0-D2AE-4795-94C1-76113F784C7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24B2A54D-CDDC-44B2-BB37-3FFF63C4A6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>
                <a:latin typeface="Arial" panose="020B0604020202020204" pitchFamily="34" charset="0"/>
              </a:rPr>
              <a:t>Establish that we have to find pairs of numbers that multiply together to make one. Each will be the reciprocal of the other.</a:t>
            </a:r>
          </a:p>
          <a:p>
            <a:r>
              <a:rPr lang="en-GB" altLang="en-US">
                <a:latin typeface="Arial" panose="020B0604020202020204" pitchFamily="34" charset="0"/>
              </a:rPr>
              <a:t>Point out that one number in the pair must be less than 1 and one number must be more than 1. </a:t>
            </a:r>
          </a:p>
          <a:p>
            <a:r>
              <a:rPr lang="en-GB" altLang="en-US">
                <a:latin typeface="Arial" panose="020B0604020202020204" pitchFamily="34" charset="0"/>
              </a:rPr>
              <a:t>Encourage pupils to convert decimals into fractions and mixed numbers into-top heavy fractions. The resulting fraction can then be reversed to find its reciprocal.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F2C7BB2F-3FDE-4F6A-AE3C-33AC0FC3B6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9CDC0DA-20ED-49F1-8165-216A4E5E4016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271FE5CE-52C6-4D89-B2D7-4E3762013E9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6C025734-3258-4C48-8E12-AD0E140641F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>
                <a:latin typeface="Arial" panose="020B0604020202020204" pitchFamily="34" charset="0"/>
              </a:rPr>
              <a:t>Stress that the exponents can only be added when the base is the same.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A3BF54-4837-44B3-AF5B-84B38B984A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9304C7A-8871-4074-ACE1-9EE5516069E0}" type="slidenum">
              <a:rPr lang="en-GB" altLang="en-US"/>
              <a:pPr eaLnBrk="1" hangingPunct="1"/>
              <a:t>5</a:t>
            </a:fld>
            <a:endParaRPr lang="en-GB" altLang="en-US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55D64DC1-3640-4E27-AD16-EBC78182661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15A49151-11B0-4064-B0A3-39CC6E6D4D9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>
                <a:latin typeface="Arial" panose="020B0604020202020204" pitchFamily="34" charset="0"/>
              </a:rPr>
              <a:t>Stress that the exponents can only be subtracted when the base is the same.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3934A99C-DF45-4958-B1A1-5671D7C15A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F80966A-CA25-40B3-85D6-388532486C94}" type="slidenum">
              <a:rPr lang="en-GB" altLang="en-US"/>
              <a:pPr eaLnBrk="1" hangingPunct="1"/>
              <a:t>6</a:t>
            </a:fld>
            <a:endParaRPr lang="en-GB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8A237A09-05C4-4FC0-B6BE-8BE2A70D4DD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D98BE56E-2460-4379-9236-C69BE4E7CAE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6DC78A56-F480-4BF7-84FC-D72D748F7D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F06E26-1340-4A3E-8BFA-346FA43FB932}" type="slidenum">
              <a:rPr lang="en-GB" altLang="en-US"/>
              <a:pPr eaLnBrk="1" hangingPunct="1"/>
              <a:t>7</a:t>
            </a:fld>
            <a:endParaRPr lang="en-GB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B9A88FBF-E139-46E8-BDB1-68EF71B98AD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F7CBEC4-E9F9-4847-948F-32AB8D1E5E3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rgbClr val="010066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Solve each problem by adding, subtracting and multiplying the exponents. You may choose to include negative exponents if required.</a:t>
            </a:r>
            <a:endParaRPr lang="en-GB" altLang="en-US">
              <a:solidFill>
                <a:srgbClr val="010066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F38DA6E0-E152-40BA-8DD4-EAF6A06C2C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23BD607-D02D-426E-93F9-33C8D03EBAAC}" type="slidenum">
              <a:rPr lang="en-GB" altLang="en-US"/>
              <a:pPr eaLnBrk="1" hangingPunct="1"/>
              <a:t>8</a:t>
            </a:fld>
            <a:endParaRPr lang="en-GB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69E3A17B-C136-4FE7-87AF-760C21A8278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8F507F84-DF51-474A-B6FD-D002BF03376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318C6346-9B6A-4A53-AACC-AF83DF2F12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CA61AB9-DB3E-45F9-995F-376D9D791606}" type="slidenum">
              <a:rPr lang="en-GB" altLang="en-US"/>
              <a:pPr eaLnBrk="1" hangingPunct="1"/>
              <a:t>9</a:t>
            </a:fld>
            <a:endParaRPr lang="en-GB" alt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1C106085-98DA-4A1D-806B-373859A0338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A3E025E8-C6D8-4CBF-993E-4C1CB069D59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Ask pupils to key any number into their calculator and raise it to the power of 0. The answer will always be 1. </a:t>
            </a:r>
          </a:p>
          <a:p>
            <a:r>
              <a:rPr lang="en-US" altLang="en-US">
                <a:latin typeface="Arial" panose="020B0604020202020204" pitchFamily="34" charset="0"/>
              </a:rPr>
              <a:t>Ask them to raise 0 to the power of 0. An error message will be displayed.</a:t>
            </a:r>
          </a:p>
          <a:p>
            <a:r>
              <a:rPr lang="en-US" altLang="en-US">
                <a:latin typeface="Arial" panose="020B0604020202020204" pitchFamily="34" charset="0"/>
              </a:rPr>
              <a:t>(0</a:t>
            </a:r>
            <a:r>
              <a:rPr lang="en-US" altLang="en-US" baseline="30000">
                <a:latin typeface="Arial" panose="020B0604020202020204" pitchFamily="34" charset="0"/>
              </a:rPr>
              <a:t>0</a:t>
            </a:r>
            <a:r>
              <a:rPr lang="en-US" altLang="en-US">
                <a:latin typeface="Arial" panose="020B0604020202020204" pitchFamily="34" charset="0"/>
              </a:rPr>
              <a:t> can be considered as undefined. Pupils should not need to evaluate it. In fact, 0</a:t>
            </a:r>
            <a:r>
              <a:rPr lang="en-US" altLang="en-US" baseline="30000">
                <a:latin typeface="Arial" panose="020B0604020202020204" pitchFamily="34" charset="0"/>
              </a:rPr>
              <a:t>0</a:t>
            </a:r>
            <a:r>
              <a:rPr lang="en-US" altLang="en-US">
                <a:latin typeface="Arial" panose="020B0604020202020204" pitchFamily="34" charset="0"/>
              </a:rPr>
              <a:t> is often defined as 0 or 1 according to the mathematical context. To prevent discontinuities, 0</a:t>
            </a:r>
            <a:r>
              <a:rPr lang="en-US" altLang="en-US" baseline="30000">
                <a:latin typeface="Arial" panose="020B0604020202020204" pitchFamily="34" charset="0"/>
              </a:rPr>
              <a:t>0 </a:t>
            </a:r>
            <a:r>
              <a:rPr lang="en-US" altLang="en-US">
                <a:latin typeface="Arial" panose="020B0604020202020204" pitchFamily="34" charset="0"/>
              </a:rPr>
              <a:t>= 1 would be preferred if you were plotting the graph of the form </a:t>
            </a:r>
            <a:r>
              <a:rPr lang="en-US" altLang="en-US" i="1">
                <a:latin typeface="Arial" panose="020B0604020202020204" pitchFamily="34" charset="0"/>
              </a:rPr>
              <a:t>y </a:t>
            </a:r>
            <a:r>
              <a:rPr lang="en-US" altLang="en-US">
                <a:latin typeface="Arial" panose="020B0604020202020204" pitchFamily="34" charset="0"/>
              </a:rPr>
              <a:t>= </a:t>
            </a:r>
            <a:r>
              <a:rPr lang="en-US" altLang="en-US" i="1">
                <a:latin typeface="Arial" panose="020B0604020202020204" pitchFamily="34" charset="0"/>
              </a:rPr>
              <a:t>x</a:t>
            </a:r>
            <a:r>
              <a:rPr lang="en-US" altLang="en-US" baseline="30000">
                <a:latin typeface="Arial" panose="020B0604020202020204" pitchFamily="34" charset="0"/>
              </a:rPr>
              <a:t>0</a:t>
            </a:r>
            <a:r>
              <a:rPr lang="en-US" altLang="en-US">
                <a:latin typeface="Arial" panose="020B0604020202020204" pitchFamily="34" charset="0"/>
              </a:rPr>
              <a:t>, for example, but 0</a:t>
            </a:r>
            <a:r>
              <a:rPr lang="en-US" altLang="en-US" baseline="30000">
                <a:latin typeface="Arial" panose="020B0604020202020204" pitchFamily="34" charset="0"/>
              </a:rPr>
              <a:t>0 </a:t>
            </a:r>
            <a:r>
              <a:rPr lang="en-US" altLang="en-US">
                <a:latin typeface="Arial" panose="020B0604020202020204" pitchFamily="34" charset="0"/>
              </a:rPr>
              <a:t>= 0 would be better for the graph </a:t>
            </a:r>
            <a:r>
              <a:rPr lang="en-US" altLang="en-US" i="1">
                <a:latin typeface="Arial" panose="020B0604020202020204" pitchFamily="34" charset="0"/>
              </a:rPr>
              <a:t>y </a:t>
            </a:r>
            <a:r>
              <a:rPr lang="en-US" altLang="en-US">
                <a:latin typeface="Arial" panose="020B0604020202020204" pitchFamily="34" charset="0"/>
              </a:rPr>
              <a:t>= 0</a:t>
            </a:r>
            <a:r>
              <a:rPr lang="en-US" altLang="en-US" i="1" baseline="30000">
                <a:latin typeface="Arial" panose="020B0604020202020204" pitchFamily="34" charset="0"/>
              </a:rPr>
              <a:t>x</a:t>
            </a:r>
            <a:r>
              <a:rPr lang="en-US" altLang="en-US">
                <a:latin typeface="Arial" panose="020B0604020202020204" pitchFamily="34" charset="0"/>
              </a:rPr>
              <a:t>).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CB0F017E-29D7-4EB7-B2EC-EA713364C6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99480AA-DEFB-4B04-8685-F637202A6642}" type="slidenum">
              <a:rPr lang="en-GB" altLang="en-US"/>
              <a:pPr eaLnBrk="1" hangingPunct="1"/>
              <a:t>10</a:t>
            </a:fld>
            <a:endParaRPr lang="en-GB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67883295-F8A1-4115-AFF8-5C38B40D27E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61CD249F-5113-49AD-AC15-92A48BC8C64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84075494-D67C-45FF-9305-1ECBA70216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3BBB5EE-46EC-45AF-A0B4-505630FBA6D1}" type="slidenum">
              <a:rPr lang="en-GB" altLang="en-US"/>
              <a:pPr eaLnBrk="1" hangingPunct="1"/>
              <a:t>11</a:t>
            </a:fld>
            <a:endParaRPr lang="en-GB" altLang="en-US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63597FE4-DF43-45E4-B3DB-19249FB09BA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A36E2E0C-B3E8-4AE2-8FD7-DFD488F842F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D59FF2-B039-4BED-B7D8-C62A253CBD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BFCC19-BECE-4C3F-A99A-8AE4392301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4CF7A6-E0D1-4A1A-B2DE-A2934511C3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480885-EA0A-45A4-AF47-CB3F6F326A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930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DCA161-C9DC-4745-B47C-3B8300C5FB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564C73-D86C-4F50-9F69-C50A32FF3B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18E77D-5CD1-4FE3-BD2F-F0E12930A6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5A62E-B9DA-472B-A4E6-CF5CFC0BBE4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304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925223-980F-4428-A113-8A8B37907D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14675C-EAEA-4837-AD18-C291AFF3E2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A3BCCE-E6E3-4782-BD1D-B4924CE59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073B9D-AA57-4584-B5D5-62273E57A5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8849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773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034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4410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436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7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0802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94457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5504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02C5A1-8BF4-4F62-B94A-BCD4389049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889E9C-BF29-4492-83E0-390102944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7765FB-7933-494D-87C2-A47857FA17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49A2D1-0EFA-4835-BF48-51B7BA4FE9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26223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50259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4592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0813"/>
            <a:ext cx="2133600" cy="5975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13" y="150813"/>
            <a:ext cx="6249987" cy="59753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272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B977AF-DA1F-45FB-9EEE-8F4E8A7DD5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BE5E7C-8F22-4A0F-AC0E-93AA30BB62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AF2240-4FD0-4093-9B9D-1DF521F619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98E1A-1106-4389-B74D-15613F74CF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625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CF8D4A-F5FA-4FD4-A133-A7B5CCC79E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495CD0-0284-456A-957A-829A2A9513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019824-6DB2-4286-940C-A69585AE8B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406711-4603-498E-AF81-B835906F4A7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6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56C0A23-39FA-46F8-A6F0-AEAA59CBA9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60A81D4-CA98-422D-9AC7-43B85B29CF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7D7C05F-B0B2-4546-A4A9-A57713CFA5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626BFC-F35D-4E74-AEE9-E40EFFD7501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663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6AFC06F-C6E5-4650-A7C0-1D783A9BD7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BA7A333-4E10-460E-9159-329A757B44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ACB7C05-2F32-4D0E-AF25-DCDF24B8B6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33893-0009-4A36-A806-D10B4270F1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206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916CEAD-71B8-4EED-9A14-66E6819CA3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B1F394C-AC77-4BCA-BB7D-988BA273AC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347DB3F-5E1B-48D9-B8CF-CD5889F133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5C63CC-9D6F-4E09-B3CE-09326BA0DFB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0941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65D699-767B-45FA-BAFA-BEDA4D1D3F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837F72-4282-488A-B33C-E6E8C870A7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95EEF6-81B0-45FF-8F29-142DC8F90E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731821-EEAB-4D3F-9F6D-8F01949DD23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5970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3EC522-8EFF-4EFC-A973-968FF0B25D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450D29-446F-4CE5-8329-918879F5B4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339EDF-7FCB-4CED-8BA4-A7EA6695D4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B5B56-211F-49AB-B57C-7A85C334318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091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E9C01CF-81F4-471E-B774-5A192462E3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ECEE305-1DCC-4620-8D66-1C594E76BE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5838E35-59E9-4167-9E89-9BCB41B6FD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9F96436-3AA6-4313-8CDF-F76DB47B702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E49D11A-340F-4161-A13C-72E28F4553A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7A0144-1BEA-4524-85D6-44CB42B8258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underline">
            <a:extLst>
              <a:ext uri="{FF2B5EF4-FFF2-40B4-BE49-F238E27FC236}">
                <a16:creationId xmlns:a16="http://schemas.microsoft.com/office/drawing/2014/main" id="{6963DF61-79DC-4298-B74E-03D8A8A6FB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>
            <a:extLst>
              <a:ext uri="{FF2B5EF4-FFF2-40B4-BE49-F238E27FC236}">
                <a16:creationId xmlns:a16="http://schemas.microsoft.com/office/drawing/2014/main" id="{71B79CEE-8092-4B1A-9B36-DC9DB06DC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6627813"/>
            <a:ext cx="2133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GB" sz="1200">
                <a:solidFill>
                  <a:srgbClr val="9900CC"/>
                </a:solidFill>
                <a:latin typeface="Arial" charset="0"/>
              </a:rPr>
              <a:t>© Boardworks Ltd 200</a:t>
            </a:r>
            <a:r>
              <a:rPr lang="en-US" sz="1200">
                <a:solidFill>
                  <a:srgbClr val="9900CC"/>
                </a:solidFill>
                <a:latin typeface="Arial" charset="0"/>
              </a:rPr>
              <a:t>5</a:t>
            </a:r>
            <a:endParaRPr lang="en-GB" sz="1200">
              <a:solidFill>
                <a:srgbClr val="9900CC"/>
              </a:solidFill>
              <a:latin typeface="Arial" charset="0"/>
            </a:endParaRPr>
          </a:p>
        </p:txBody>
      </p:sp>
      <p:pic>
        <p:nvPicPr>
          <p:cNvPr id="4100" name="Picture 4" descr="swish">
            <a:extLst>
              <a:ext uri="{FF2B5EF4-FFF2-40B4-BE49-F238E27FC236}">
                <a16:creationId xmlns:a16="http://schemas.microsoft.com/office/drawing/2014/main" id="{E78B7F41-D72B-41AA-992F-138EC46A6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150"/>
            <a:ext cx="72358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boardworks_logo">
            <a:extLst>
              <a:ext uri="{FF2B5EF4-FFF2-40B4-BE49-F238E27FC236}">
                <a16:creationId xmlns:a16="http://schemas.microsoft.com/office/drawing/2014/main" id="{6AFD76D8-E4E1-4EF1-95C2-63CFFB255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6">
            <a:extLst>
              <a:ext uri="{FF2B5EF4-FFF2-40B4-BE49-F238E27FC236}">
                <a16:creationId xmlns:a16="http://schemas.microsoft.com/office/drawing/2014/main" id="{C60943F0-1085-48D8-9AF1-9425B2A6A5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0813" y="150813"/>
            <a:ext cx="777398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4103" name="Text Box 8">
            <a:extLst>
              <a:ext uri="{FF2B5EF4-FFF2-40B4-BE49-F238E27FC236}">
                <a16:creationId xmlns:a16="http://schemas.microsoft.com/office/drawing/2014/main" id="{5FE3F37F-14CE-4712-BEF4-1B93929E3B7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21463"/>
            <a:ext cx="8112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200" b="1">
                <a:solidFill>
                  <a:srgbClr val="FFFFFF"/>
                </a:solidFill>
              </a:rPr>
              <a:t> </a:t>
            </a:r>
            <a:fld id="{32B66DB8-8BF3-4B61-9EBB-01E01395B96C}" type="slidenum">
              <a:rPr lang="en-GB" altLang="en-US" sz="1200" b="1">
                <a:solidFill>
                  <a:srgbClr val="FFFFFF"/>
                </a:solidFill>
              </a:rPr>
              <a:pPr/>
              <a:t>‹#›</a:t>
            </a:fld>
            <a:r>
              <a:rPr lang="en-GB" altLang="en-US" sz="1200" b="1">
                <a:solidFill>
                  <a:srgbClr val="010066"/>
                </a:solidFill>
              </a:rPr>
              <a:t> </a:t>
            </a:r>
            <a:r>
              <a:rPr lang="en-GB" altLang="en-US" sz="1200" b="1">
                <a:solidFill>
                  <a:srgbClr val="FFFFFF"/>
                </a:solidFill>
              </a:rPr>
              <a:t>of 70</a:t>
            </a:r>
            <a:endParaRPr lang="en-US" altLang="en-US" sz="1200" b="1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8.jpeg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5.jpe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130F8AF2-B28E-4FA9-9945-A8822CD3C8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en-GB" altLang="en-US" b="1" dirty="0">
                <a:latin typeface="Comic Sans MS" panose="030F0702030302020204" pitchFamily="66" charset="0"/>
              </a:rPr>
              <a:t>Warm up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373645C-A1CB-4F9F-A5EF-C0BCD1760A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 eaLnBrk="1" hangingPunct="1"/>
            <a:r>
              <a:rPr lang="en-US" altLang="en-US"/>
              <a:t>Write the following expressions in exponential form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a)  (2)(2)(2)(2)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b)  (3x)(3x)(3x)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c)  2(xy)(xy)(xy)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0">
            <a:extLst>
              <a:ext uri="{FF2B5EF4-FFF2-40B4-BE49-F238E27FC236}">
                <a16:creationId xmlns:a16="http://schemas.microsoft.com/office/drawing/2014/main" id="{C2114EBB-2D36-42D8-BB20-B0B428F8FFB0}"/>
              </a:ext>
            </a:extLst>
          </p:cNvPr>
          <p:cNvGrpSpPr>
            <a:grpSpLocks/>
          </p:cNvGrpSpPr>
          <p:nvPr/>
        </p:nvGrpSpPr>
        <p:grpSpPr bwMode="auto">
          <a:xfrm>
            <a:off x="3059113" y="5629275"/>
            <a:ext cx="3046412" cy="608013"/>
            <a:chOff x="1927" y="3365"/>
            <a:chExt cx="1919" cy="383"/>
          </a:xfrm>
        </p:grpSpPr>
        <p:sp>
          <p:nvSpPr>
            <p:cNvPr id="12299" name="Text Box 11">
              <a:extLst>
                <a:ext uri="{FF2B5EF4-FFF2-40B4-BE49-F238E27FC236}">
                  <a16:creationId xmlns:a16="http://schemas.microsoft.com/office/drawing/2014/main" id="{641BB0B5-2AFD-4897-944B-8935146F6E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7" y="3365"/>
              <a:ext cx="1919" cy="38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3200" i="1">
                  <a:solidFill>
                    <a:srgbClr val="010066"/>
                  </a:solidFill>
                  <a:latin typeface="Times New Roman" pitchFamily="18" charset="0"/>
                </a:rPr>
                <a:t>x</a:t>
              </a:r>
              <a:r>
                <a:rPr lang="en-GB" sz="3200" baseline="30000">
                  <a:solidFill>
                    <a:srgbClr val="010066"/>
                  </a:solidFill>
                  <a:latin typeface="Arial" charset="0"/>
                </a:rPr>
                <a:t>0</a:t>
              </a:r>
              <a:r>
                <a:rPr lang="en-GB" sz="3200">
                  <a:solidFill>
                    <a:srgbClr val="010066"/>
                  </a:solidFill>
                  <a:latin typeface="Times New Roman" pitchFamily="18" charset="0"/>
                </a:rPr>
                <a:t> </a:t>
              </a:r>
              <a:r>
                <a:rPr lang="en-GB" sz="3200">
                  <a:solidFill>
                    <a:srgbClr val="010066"/>
                  </a:solidFill>
                  <a:latin typeface="Arial" charset="0"/>
                </a:rPr>
                <a:t>=</a:t>
              </a:r>
              <a:r>
                <a:rPr lang="en-GB" sz="3200">
                  <a:solidFill>
                    <a:srgbClr val="010066"/>
                  </a:solidFill>
                  <a:latin typeface="Times New Roman" pitchFamily="18" charset="0"/>
                </a:rPr>
                <a:t> </a:t>
              </a:r>
              <a:r>
                <a:rPr lang="en-GB" sz="3200">
                  <a:solidFill>
                    <a:srgbClr val="010066"/>
                  </a:solidFill>
                  <a:latin typeface="Arial" charset="0"/>
                </a:rPr>
                <a:t>1 (for </a:t>
              </a:r>
              <a:r>
                <a:rPr lang="en-GB" sz="3200" i="1">
                  <a:solidFill>
                    <a:srgbClr val="010066"/>
                  </a:solidFill>
                  <a:latin typeface="Times New Roman" pitchFamily="18" charset="0"/>
                </a:rPr>
                <a:t>x</a:t>
              </a:r>
              <a:r>
                <a:rPr lang="en-GB" sz="3200">
                  <a:solidFill>
                    <a:srgbClr val="010066"/>
                  </a:solidFill>
                  <a:latin typeface="Arial" charset="0"/>
                </a:rPr>
                <a:t> = 0)</a:t>
              </a:r>
              <a:endParaRPr lang="en-GB" sz="3200" baseline="30000">
                <a:solidFill>
                  <a:srgbClr val="010066"/>
                </a:solidFill>
                <a:latin typeface="Arial" charset="0"/>
              </a:endParaRPr>
            </a:p>
          </p:txBody>
        </p:sp>
        <p:sp>
          <p:nvSpPr>
            <p:cNvPr id="13324" name="Line 12">
              <a:extLst>
                <a:ext uri="{FF2B5EF4-FFF2-40B4-BE49-F238E27FC236}">
                  <a16:creationId xmlns:a16="http://schemas.microsoft.com/office/drawing/2014/main" id="{EBF0D147-5921-4F2A-90B6-55C5592638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48" y="3473"/>
              <a:ext cx="130" cy="15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pic>
        <p:nvPicPr>
          <p:cNvPr id="13315" name="Picture 2" descr="right_button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F929500-2149-4BAA-A7E7-830485496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3" descr="left_button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5264576-A632-4CA3-9010-BE9CACDA4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4">
            <a:extLst>
              <a:ext uri="{FF2B5EF4-FFF2-40B4-BE49-F238E27FC236}">
                <a16:creationId xmlns:a16="http://schemas.microsoft.com/office/drawing/2014/main" id="{54ADA707-C74F-451E-AF54-C7026E650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1106488"/>
            <a:ext cx="8550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Here is a summary of the exponent laws you have met so far:</a:t>
            </a:r>
          </a:p>
        </p:txBody>
      </p:sp>
      <p:sp>
        <p:nvSpPr>
          <p:cNvPr id="121861" name="Text Box 5">
            <a:extLst>
              <a:ext uri="{FF2B5EF4-FFF2-40B4-BE49-F238E27FC236}">
                <a16:creationId xmlns:a16="http://schemas.microsoft.com/office/drawing/2014/main" id="{D44EA4D5-5B94-4919-AB53-EA594CBA2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5950" y="1887538"/>
            <a:ext cx="2809875" cy="6175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3200" i="1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3200" i="1" baseline="30000">
                <a:solidFill>
                  <a:srgbClr val="010066"/>
                </a:solidFill>
                <a:latin typeface="Times New Roman" panose="02020603050405020304" pitchFamily="18" charset="0"/>
              </a:rPr>
              <a:t>m</a:t>
            </a:r>
            <a:r>
              <a:rPr lang="en-GB" altLang="en-US" sz="3200">
                <a:solidFill>
                  <a:srgbClr val="010066"/>
                </a:solidFill>
              </a:rPr>
              <a:t> × </a:t>
            </a:r>
            <a:r>
              <a:rPr lang="en-GB" altLang="en-US" sz="3200" i="1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3200" i="1" baseline="30000">
                <a:solidFill>
                  <a:srgbClr val="010066"/>
                </a:solidFill>
                <a:latin typeface="Times New Roman" panose="02020603050405020304" pitchFamily="18" charset="0"/>
              </a:rPr>
              <a:t>n</a:t>
            </a:r>
            <a:r>
              <a:rPr lang="en-GB" altLang="en-US" sz="3200">
                <a:solidFill>
                  <a:srgbClr val="010066"/>
                </a:solidFill>
              </a:rPr>
              <a:t> = </a:t>
            </a:r>
            <a:r>
              <a:rPr lang="en-GB" altLang="en-US" sz="3200" i="1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3200" baseline="30000">
                <a:solidFill>
                  <a:srgbClr val="010066"/>
                </a:solidFill>
              </a:rPr>
              <a:t>(</a:t>
            </a:r>
            <a:r>
              <a:rPr lang="en-GB" altLang="en-US" sz="3200" i="1" baseline="30000">
                <a:solidFill>
                  <a:srgbClr val="010066"/>
                </a:solidFill>
                <a:latin typeface="Times New Roman" panose="02020603050405020304" pitchFamily="18" charset="0"/>
              </a:rPr>
              <a:t>m </a:t>
            </a:r>
            <a:r>
              <a:rPr lang="en-GB" altLang="en-US" sz="3200" i="1" baseline="30000">
                <a:solidFill>
                  <a:srgbClr val="010066"/>
                </a:solidFill>
              </a:rPr>
              <a:t>+</a:t>
            </a:r>
            <a:r>
              <a:rPr lang="en-GB" altLang="en-US" sz="3200" i="1" baseline="30000">
                <a:solidFill>
                  <a:srgbClr val="010066"/>
                </a:solidFill>
                <a:latin typeface="Times New Roman" panose="02020603050405020304" pitchFamily="18" charset="0"/>
              </a:rPr>
              <a:t> n</a:t>
            </a:r>
            <a:r>
              <a:rPr lang="en-GB" altLang="en-US" sz="3200" baseline="30000">
                <a:solidFill>
                  <a:srgbClr val="010066"/>
                </a:solidFill>
              </a:rPr>
              <a:t>)</a:t>
            </a:r>
          </a:p>
        </p:txBody>
      </p:sp>
      <p:sp>
        <p:nvSpPr>
          <p:cNvPr id="121862" name="Text Box 6">
            <a:extLst>
              <a:ext uri="{FF2B5EF4-FFF2-40B4-BE49-F238E27FC236}">
                <a16:creationId xmlns:a16="http://schemas.microsoft.com/office/drawing/2014/main" id="{6D8AC5A2-6EFE-47AE-90ED-61B7BE00A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5163" y="2830513"/>
            <a:ext cx="2733675" cy="6080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3200" i="1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3200" i="1" baseline="30000">
                <a:solidFill>
                  <a:srgbClr val="010066"/>
                </a:solidFill>
                <a:latin typeface="Times New Roman" pitchFamily="18" charset="0"/>
              </a:rPr>
              <a:t>m</a:t>
            </a:r>
            <a:r>
              <a:rPr lang="en-GB" sz="3200">
                <a:solidFill>
                  <a:srgbClr val="010066"/>
                </a:solidFill>
                <a:latin typeface="Times New Roman" pitchFamily="18" charset="0"/>
              </a:rPr>
              <a:t> </a:t>
            </a:r>
            <a:r>
              <a:rPr lang="en-GB" sz="3200">
                <a:solidFill>
                  <a:srgbClr val="010066"/>
                </a:solidFill>
                <a:latin typeface="Arial" charset="0"/>
              </a:rPr>
              <a:t>÷</a:t>
            </a:r>
            <a:r>
              <a:rPr lang="en-GB" sz="3200">
                <a:solidFill>
                  <a:srgbClr val="010066"/>
                </a:solidFill>
                <a:latin typeface="Times New Roman" pitchFamily="18" charset="0"/>
              </a:rPr>
              <a:t> </a:t>
            </a:r>
            <a:r>
              <a:rPr lang="en-GB" sz="3200" i="1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3200" i="1" baseline="30000">
                <a:solidFill>
                  <a:srgbClr val="010066"/>
                </a:solidFill>
                <a:latin typeface="Times New Roman" pitchFamily="18" charset="0"/>
              </a:rPr>
              <a:t>n</a:t>
            </a:r>
            <a:r>
              <a:rPr lang="en-GB" sz="3200">
                <a:solidFill>
                  <a:srgbClr val="010066"/>
                </a:solidFill>
                <a:latin typeface="Times New Roman" pitchFamily="18" charset="0"/>
              </a:rPr>
              <a:t> </a:t>
            </a:r>
            <a:r>
              <a:rPr lang="en-GB" sz="3200">
                <a:solidFill>
                  <a:srgbClr val="010066"/>
                </a:solidFill>
                <a:latin typeface="Arial" charset="0"/>
              </a:rPr>
              <a:t>=</a:t>
            </a:r>
            <a:r>
              <a:rPr lang="en-GB" sz="3200">
                <a:solidFill>
                  <a:srgbClr val="010066"/>
                </a:solidFill>
                <a:latin typeface="Times New Roman" pitchFamily="18" charset="0"/>
              </a:rPr>
              <a:t> </a:t>
            </a:r>
            <a:r>
              <a:rPr lang="en-GB" sz="3200" i="1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3200" i="1" baseline="30000">
                <a:solidFill>
                  <a:srgbClr val="010066"/>
                </a:solidFill>
                <a:latin typeface="Times New Roman" pitchFamily="18" charset="0"/>
              </a:rPr>
              <a:t>(m </a:t>
            </a:r>
            <a:r>
              <a:rPr lang="en-GB" sz="3200" i="1" baseline="30000">
                <a:solidFill>
                  <a:srgbClr val="010066"/>
                </a:solidFill>
                <a:latin typeface="Arial" charset="0"/>
              </a:rPr>
              <a:t>–</a:t>
            </a:r>
            <a:r>
              <a:rPr lang="en-GB" sz="3200" i="1" baseline="30000">
                <a:solidFill>
                  <a:srgbClr val="010066"/>
                </a:solidFill>
                <a:latin typeface="Times New Roman" pitchFamily="18" charset="0"/>
              </a:rPr>
              <a:t> n)</a:t>
            </a:r>
          </a:p>
        </p:txBody>
      </p:sp>
      <p:sp>
        <p:nvSpPr>
          <p:cNvPr id="13320" name="Rectangle 7">
            <a:extLst>
              <a:ext uri="{FF2B5EF4-FFF2-40B4-BE49-F238E27FC236}">
                <a16:creationId xmlns:a16="http://schemas.microsoft.com/office/drawing/2014/main" id="{54FA9E33-66D6-448A-A9D6-51394B7D224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0813" y="150813"/>
            <a:ext cx="7772400" cy="763587"/>
          </a:xfrm>
        </p:spPr>
        <p:txBody>
          <a:bodyPr/>
          <a:lstStyle/>
          <a:p>
            <a:pPr eaLnBrk="1" hangingPunct="1"/>
            <a:r>
              <a:rPr lang="en-GB" altLang="en-US"/>
              <a:t>Exponent laws</a:t>
            </a:r>
          </a:p>
        </p:txBody>
      </p:sp>
      <p:sp>
        <p:nvSpPr>
          <p:cNvPr id="121864" name="Text Box 8">
            <a:extLst>
              <a:ext uri="{FF2B5EF4-FFF2-40B4-BE49-F238E27FC236}">
                <a16:creationId xmlns:a16="http://schemas.microsoft.com/office/drawing/2014/main" id="{10B3E6D8-DB23-411E-96B9-8D6021433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3762375"/>
            <a:ext cx="1936750" cy="6080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3200">
                <a:solidFill>
                  <a:srgbClr val="010066"/>
                </a:solidFill>
                <a:latin typeface="Arial" charset="0"/>
              </a:rPr>
              <a:t>(</a:t>
            </a:r>
            <a:r>
              <a:rPr lang="en-GB" sz="3200" i="1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3200" i="1" baseline="30000">
                <a:solidFill>
                  <a:srgbClr val="010066"/>
                </a:solidFill>
                <a:latin typeface="Times New Roman" pitchFamily="18" charset="0"/>
              </a:rPr>
              <a:t>m</a:t>
            </a:r>
            <a:r>
              <a:rPr lang="en-GB" sz="3200">
                <a:solidFill>
                  <a:srgbClr val="010066"/>
                </a:solidFill>
                <a:latin typeface="Arial" charset="0"/>
              </a:rPr>
              <a:t>)</a:t>
            </a:r>
            <a:r>
              <a:rPr lang="en-GB" sz="3200" i="1" baseline="30000">
                <a:solidFill>
                  <a:srgbClr val="010066"/>
                </a:solidFill>
                <a:latin typeface="Times New Roman" pitchFamily="18" charset="0"/>
              </a:rPr>
              <a:t>n</a:t>
            </a:r>
            <a:r>
              <a:rPr lang="en-GB" sz="3200">
                <a:solidFill>
                  <a:srgbClr val="010066"/>
                </a:solidFill>
                <a:latin typeface="Times New Roman" pitchFamily="18" charset="0"/>
              </a:rPr>
              <a:t> </a:t>
            </a:r>
            <a:r>
              <a:rPr lang="en-GB" sz="3200">
                <a:solidFill>
                  <a:srgbClr val="010066"/>
                </a:solidFill>
                <a:latin typeface="Arial" charset="0"/>
              </a:rPr>
              <a:t>=</a:t>
            </a:r>
            <a:r>
              <a:rPr lang="en-GB" sz="3200">
                <a:solidFill>
                  <a:srgbClr val="010066"/>
                </a:solidFill>
                <a:latin typeface="Times New Roman" pitchFamily="18" charset="0"/>
              </a:rPr>
              <a:t> </a:t>
            </a:r>
            <a:r>
              <a:rPr lang="en-GB" sz="3200" i="1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3200" i="1" baseline="30000">
                <a:solidFill>
                  <a:srgbClr val="010066"/>
                </a:solidFill>
                <a:latin typeface="Times New Roman" pitchFamily="18" charset="0"/>
              </a:rPr>
              <a:t>mn</a:t>
            </a:r>
          </a:p>
        </p:txBody>
      </p:sp>
      <p:sp>
        <p:nvSpPr>
          <p:cNvPr id="121865" name="Text Box 9">
            <a:extLst>
              <a:ext uri="{FF2B5EF4-FFF2-40B4-BE49-F238E27FC236}">
                <a16:creationId xmlns:a16="http://schemas.microsoft.com/office/drawing/2014/main" id="{4D5A5947-AEFC-45F1-A36A-EA51B5DEC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388" y="4695825"/>
            <a:ext cx="1163637" cy="6080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3200" i="1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3200" baseline="30000">
                <a:solidFill>
                  <a:srgbClr val="010066"/>
                </a:solidFill>
                <a:latin typeface="Arial" charset="0"/>
              </a:rPr>
              <a:t>1</a:t>
            </a:r>
            <a:r>
              <a:rPr lang="en-GB" sz="3200">
                <a:solidFill>
                  <a:srgbClr val="010066"/>
                </a:solidFill>
                <a:latin typeface="Times New Roman" pitchFamily="18" charset="0"/>
              </a:rPr>
              <a:t> </a:t>
            </a:r>
            <a:r>
              <a:rPr lang="en-GB" sz="3200">
                <a:solidFill>
                  <a:srgbClr val="010066"/>
                </a:solidFill>
                <a:latin typeface="Arial" charset="0"/>
              </a:rPr>
              <a:t>=</a:t>
            </a:r>
            <a:r>
              <a:rPr lang="en-GB" sz="3200">
                <a:solidFill>
                  <a:srgbClr val="010066"/>
                </a:solidFill>
                <a:latin typeface="Times New Roman" pitchFamily="18" charset="0"/>
              </a:rPr>
              <a:t> </a:t>
            </a:r>
            <a:r>
              <a:rPr lang="en-GB" sz="3200" i="1">
                <a:solidFill>
                  <a:srgbClr val="010066"/>
                </a:solidFill>
                <a:latin typeface="Times New Roman" pitchFamily="18" charset="0"/>
              </a:rPr>
              <a:t>x</a:t>
            </a:r>
            <a:endParaRPr lang="en-GB" sz="3200" i="1" baseline="30000">
              <a:solidFill>
                <a:srgbClr val="01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1" grpId="0" animBg="1" autoUpdateAnimBg="0"/>
      <p:bldP spid="121862" grpId="0" animBg="1" autoUpdateAnimBg="0"/>
      <p:bldP spid="121864" grpId="0" animBg="1" autoUpdateAnimBg="0"/>
      <p:bldP spid="121865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B0AA031-D876-4269-8D98-DAF5A3E7B1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3810000" cy="533400"/>
          </a:xfrm>
          <a:noFill/>
        </p:spPr>
        <p:txBody>
          <a:bodyPr/>
          <a:lstStyle/>
          <a:p>
            <a:pPr eaLnBrk="1" hangingPunct="1"/>
            <a:r>
              <a:rPr lang="en-GB" altLang="en-US">
                <a:solidFill>
                  <a:srgbClr val="5B0091"/>
                </a:solidFill>
              </a:rPr>
              <a:t>Negative exponents</a:t>
            </a:r>
          </a:p>
        </p:txBody>
      </p:sp>
      <p:pic>
        <p:nvPicPr>
          <p:cNvPr id="14339" name="Picture 3" descr="right_button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322DF73-E2A1-4172-BE7B-F8DC02B06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left_button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068531A-9DBB-4C8F-AFA6-A219C7283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5">
            <a:extLst>
              <a:ext uri="{FF2B5EF4-FFF2-40B4-BE49-F238E27FC236}">
                <a16:creationId xmlns:a16="http://schemas.microsoft.com/office/drawing/2014/main" id="{99718F63-D34D-4071-9026-F56716B1F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1106488"/>
            <a:ext cx="415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Look at the following division:</a:t>
            </a:r>
          </a:p>
        </p:txBody>
      </p:sp>
      <p:sp>
        <p:nvSpPr>
          <p:cNvPr id="97286" name="Text Box 6">
            <a:extLst>
              <a:ext uri="{FF2B5EF4-FFF2-40B4-BE49-F238E27FC236}">
                <a16:creationId xmlns:a16="http://schemas.microsoft.com/office/drawing/2014/main" id="{7850ACCC-8E56-494B-B7F7-FE43F9DC8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85950"/>
            <a:ext cx="1347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3</a:t>
            </a:r>
            <a:r>
              <a:rPr lang="en-GB" altLang="en-US" sz="2400" baseline="30000">
                <a:solidFill>
                  <a:srgbClr val="010066"/>
                </a:solidFill>
              </a:rPr>
              <a:t>2</a:t>
            </a:r>
            <a:r>
              <a:rPr lang="en-GB" altLang="en-US" sz="2400">
                <a:solidFill>
                  <a:srgbClr val="010066"/>
                </a:solidFill>
              </a:rPr>
              <a:t> ÷ 3</a:t>
            </a:r>
            <a:r>
              <a:rPr lang="en-GB" altLang="en-US" sz="2400" baseline="30000">
                <a:solidFill>
                  <a:srgbClr val="010066"/>
                </a:solidFill>
              </a:rPr>
              <a:t>4</a:t>
            </a:r>
            <a:r>
              <a:rPr lang="en-GB" altLang="en-US" sz="2400">
                <a:solidFill>
                  <a:srgbClr val="010066"/>
                </a:solidFill>
              </a:rPr>
              <a:t> =</a:t>
            </a:r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id="{5D635ADF-E1F4-4D50-956F-090538E17B3C}"/>
              </a:ext>
            </a:extLst>
          </p:cNvPr>
          <p:cNvGrpSpPr>
            <a:grpSpLocks/>
          </p:cNvGrpSpPr>
          <p:nvPr/>
        </p:nvGrpSpPr>
        <p:grpSpPr bwMode="auto">
          <a:xfrm>
            <a:off x="2981325" y="1695450"/>
            <a:ext cx="2482850" cy="838200"/>
            <a:chOff x="1100" y="1056"/>
            <a:chExt cx="1564" cy="528"/>
          </a:xfrm>
        </p:grpSpPr>
        <p:grpSp>
          <p:nvGrpSpPr>
            <p:cNvPr id="14384" name="Group 8">
              <a:extLst>
                <a:ext uri="{FF2B5EF4-FFF2-40B4-BE49-F238E27FC236}">
                  <a16:creationId xmlns:a16="http://schemas.microsoft.com/office/drawing/2014/main" id="{E7FC71BD-218A-4A5B-97BE-A7DD1D3FC7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0" y="1056"/>
              <a:ext cx="1314" cy="528"/>
              <a:chOff x="1208" y="1248"/>
              <a:chExt cx="1314" cy="528"/>
            </a:xfrm>
          </p:grpSpPr>
          <p:sp>
            <p:nvSpPr>
              <p:cNvPr id="14386" name="Text Box 9">
                <a:extLst>
                  <a:ext uri="{FF2B5EF4-FFF2-40B4-BE49-F238E27FC236}">
                    <a16:creationId xmlns:a16="http://schemas.microsoft.com/office/drawing/2014/main" id="{957300B2-9D8E-42EB-80B3-33382B4FCF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92" y="1248"/>
                <a:ext cx="54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3 × 3</a:t>
                </a:r>
              </a:p>
            </p:txBody>
          </p:sp>
          <p:sp>
            <p:nvSpPr>
              <p:cNvPr id="14387" name="Line 10">
                <a:extLst>
                  <a:ext uri="{FF2B5EF4-FFF2-40B4-BE49-F238E27FC236}">
                    <a16:creationId xmlns:a16="http://schemas.microsoft.com/office/drawing/2014/main" id="{2E34C734-CB4C-4F33-A683-04FA01F6CD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8" y="1512"/>
                <a:ext cx="131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8" name="Text Box 11">
                <a:extLst>
                  <a:ext uri="{FF2B5EF4-FFF2-40B4-BE49-F238E27FC236}">
                    <a16:creationId xmlns:a16="http://schemas.microsoft.com/office/drawing/2014/main" id="{88AC9889-E285-4812-B02E-170517D7AFC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67" y="1488"/>
                <a:ext cx="119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3 × 3 × 3 × 3</a:t>
                </a:r>
              </a:p>
            </p:txBody>
          </p:sp>
        </p:grpSp>
        <p:sp>
          <p:nvSpPr>
            <p:cNvPr id="14385" name="Text Box 12">
              <a:extLst>
                <a:ext uri="{FF2B5EF4-FFF2-40B4-BE49-F238E27FC236}">
                  <a16:creationId xmlns:a16="http://schemas.microsoft.com/office/drawing/2014/main" id="{7F65D3F7-C486-4BBD-8627-882FFBDA89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6" y="1176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=</a:t>
              </a:r>
            </a:p>
          </p:txBody>
        </p:sp>
      </p:grpSp>
      <p:sp>
        <p:nvSpPr>
          <p:cNvPr id="97293" name="Line 13">
            <a:extLst>
              <a:ext uri="{FF2B5EF4-FFF2-40B4-BE49-F238E27FC236}">
                <a16:creationId xmlns:a16="http://schemas.microsoft.com/office/drawing/2014/main" id="{FA917E2A-DD5F-42D1-B5BF-1CECD332E8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32200" y="1771650"/>
            <a:ext cx="22860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7294" name="Line 14">
            <a:extLst>
              <a:ext uri="{FF2B5EF4-FFF2-40B4-BE49-F238E27FC236}">
                <a16:creationId xmlns:a16="http://schemas.microsoft.com/office/drawing/2014/main" id="{0273A213-8C20-4856-8702-7E56226E6B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35313" y="2152650"/>
            <a:ext cx="22860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7295" name="Line 15">
            <a:extLst>
              <a:ext uri="{FF2B5EF4-FFF2-40B4-BE49-F238E27FC236}">
                <a16:creationId xmlns:a16="http://schemas.microsoft.com/office/drawing/2014/main" id="{0980FD70-C90A-41D7-BE15-EDE20786B4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30675" y="1771650"/>
            <a:ext cx="22860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7296" name="Line 16">
            <a:extLst>
              <a:ext uri="{FF2B5EF4-FFF2-40B4-BE49-F238E27FC236}">
                <a16:creationId xmlns:a16="http://schemas.microsoft.com/office/drawing/2014/main" id="{DD537FD2-2071-49DF-82A7-90FA96C08D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32200" y="2152650"/>
            <a:ext cx="22860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" name="Group 17">
            <a:extLst>
              <a:ext uri="{FF2B5EF4-FFF2-40B4-BE49-F238E27FC236}">
                <a16:creationId xmlns:a16="http://schemas.microsoft.com/office/drawing/2014/main" id="{3754000B-5B21-4786-9113-57649D199636}"/>
              </a:ext>
            </a:extLst>
          </p:cNvPr>
          <p:cNvGrpSpPr>
            <a:grpSpLocks/>
          </p:cNvGrpSpPr>
          <p:nvPr/>
        </p:nvGrpSpPr>
        <p:grpSpPr bwMode="auto">
          <a:xfrm>
            <a:off x="5499100" y="1695450"/>
            <a:ext cx="1339850" cy="838200"/>
            <a:chOff x="2686" y="1056"/>
            <a:chExt cx="844" cy="528"/>
          </a:xfrm>
        </p:grpSpPr>
        <p:grpSp>
          <p:nvGrpSpPr>
            <p:cNvPr id="14379" name="Group 18">
              <a:extLst>
                <a:ext uri="{FF2B5EF4-FFF2-40B4-BE49-F238E27FC236}">
                  <a16:creationId xmlns:a16="http://schemas.microsoft.com/office/drawing/2014/main" id="{346D0B54-D897-4F18-8C72-C821DE7AF4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86" y="1056"/>
              <a:ext cx="594" cy="528"/>
              <a:chOff x="1208" y="1248"/>
              <a:chExt cx="1314" cy="528"/>
            </a:xfrm>
          </p:grpSpPr>
          <p:sp>
            <p:nvSpPr>
              <p:cNvPr id="14381" name="Text Box 19">
                <a:extLst>
                  <a:ext uri="{FF2B5EF4-FFF2-40B4-BE49-F238E27FC236}">
                    <a16:creationId xmlns:a16="http://schemas.microsoft.com/office/drawing/2014/main" id="{50DDF9F5-B63D-47FB-9059-2A3FB0243B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84" y="1248"/>
                <a:ext cx="49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1</a:t>
                </a:r>
              </a:p>
            </p:txBody>
          </p:sp>
          <p:sp>
            <p:nvSpPr>
              <p:cNvPr id="14382" name="Line 20">
                <a:extLst>
                  <a:ext uri="{FF2B5EF4-FFF2-40B4-BE49-F238E27FC236}">
                    <a16:creationId xmlns:a16="http://schemas.microsoft.com/office/drawing/2014/main" id="{5EC61C7A-2A66-499C-A5A2-079A2906BC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8" y="1512"/>
                <a:ext cx="131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3" name="Text Box 21">
                <a:extLst>
                  <a:ext uri="{FF2B5EF4-FFF2-40B4-BE49-F238E27FC236}">
                    <a16:creationId xmlns:a16="http://schemas.microsoft.com/office/drawing/2014/main" id="{8B52DA17-16E7-4C1C-8BEA-3F2D86FAF2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68" y="1488"/>
                <a:ext cx="1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3 × 3</a:t>
                </a:r>
              </a:p>
            </p:txBody>
          </p:sp>
        </p:grpSp>
        <p:sp>
          <p:nvSpPr>
            <p:cNvPr id="14380" name="Text Box 22">
              <a:extLst>
                <a:ext uri="{FF2B5EF4-FFF2-40B4-BE49-F238E27FC236}">
                  <a16:creationId xmlns:a16="http://schemas.microsoft.com/office/drawing/2014/main" id="{0211CDFD-2C7F-42B2-B88F-54D6BF7F62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2" y="1176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=</a:t>
              </a:r>
            </a:p>
          </p:txBody>
        </p:sp>
      </p:grpSp>
      <p:grpSp>
        <p:nvGrpSpPr>
          <p:cNvPr id="6" name="Group 23">
            <a:extLst>
              <a:ext uri="{FF2B5EF4-FFF2-40B4-BE49-F238E27FC236}">
                <a16:creationId xmlns:a16="http://schemas.microsoft.com/office/drawing/2014/main" id="{EE931EAC-A650-45D8-ACE0-44F8FDCC44D9}"/>
              </a:ext>
            </a:extLst>
          </p:cNvPr>
          <p:cNvGrpSpPr>
            <a:grpSpLocks/>
          </p:cNvGrpSpPr>
          <p:nvPr/>
        </p:nvGrpSpPr>
        <p:grpSpPr bwMode="auto">
          <a:xfrm>
            <a:off x="6873875" y="1695450"/>
            <a:ext cx="485775" cy="838200"/>
            <a:chOff x="3552" y="1248"/>
            <a:chExt cx="306" cy="528"/>
          </a:xfrm>
        </p:grpSpPr>
        <p:sp>
          <p:nvSpPr>
            <p:cNvPr id="14376" name="Text Box 24">
              <a:extLst>
                <a:ext uri="{FF2B5EF4-FFF2-40B4-BE49-F238E27FC236}">
                  <a16:creationId xmlns:a16="http://schemas.microsoft.com/office/drawing/2014/main" id="{2A1BAF66-75E3-4022-A7EA-8662C47067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4" y="124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1</a:t>
              </a:r>
            </a:p>
          </p:txBody>
        </p:sp>
        <p:sp>
          <p:nvSpPr>
            <p:cNvPr id="14377" name="Line 25">
              <a:extLst>
                <a:ext uri="{FF2B5EF4-FFF2-40B4-BE49-F238E27FC236}">
                  <a16:creationId xmlns:a16="http://schemas.microsoft.com/office/drawing/2014/main" id="{9AEAA9C4-B1DC-4EBB-A948-40AED20055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512"/>
              <a:ext cx="3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78" name="Text Box 26">
              <a:extLst>
                <a:ext uri="{FF2B5EF4-FFF2-40B4-BE49-F238E27FC236}">
                  <a16:creationId xmlns:a16="http://schemas.microsoft.com/office/drawing/2014/main" id="{E3647CED-5801-4396-8ACF-9A6AD2C31B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8" y="1488"/>
              <a:ext cx="29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3</a:t>
              </a:r>
              <a:r>
                <a:rPr lang="en-GB" altLang="en-US" sz="2400" baseline="30000">
                  <a:solidFill>
                    <a:srgbClr val="010066"/>
                  </a:solidFill>
                </a:rPr>
                <a:t>2</a:t>
              </a:r>
            </a:p>
          </p:txBody>
        </p:sp>
      </p:grpSp>
      <p:sp>
        <p:nvSpPr>
          <p:cNvPr id="97307" name="Text Box 27">
            <a:extLst>
              <a:ext uri="{FF2B5EF4-FFF2-40B4-BE49-F238E27FC236}">
                <a16:creationId xmlns:a16="http://schemas.microsoft.com/office/drawing/2014/main" id="{2D602383-EACD-48C0-B8C5-4E41414D6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2667000"/>
            <a:ext cx="4533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Using the second exponent law</a:t>
            </a:r>
            <a:r>
              <a:rPr lang="en-US" altLang="en-US" sz="2400">
                <a:solidFill>
                  <a:srgbClr val="010066"/>
                </a:solidFill>
              </a:rPr>
              <a:t>,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97308" name="Text Box 28">
            <a:extLst>
              <a:ext uri="{FF2B5EF4-FFF2-40B4-BE49-F238E27FC236}">
                <a16:creationId xmlns:a16="http://schemas.microsoft.com/office/drawing/2014/main" id="{0AEA7331-C39C-486E-AEB5-2103CE2D9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888" y="3257550"/>
            <a:ext cx="245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3</a:t>
            </a:r>
            <a:r>
              <a:rPr lang="en-GB" altLang="en-US" sz="2400" baseline="30000">
                <a:solidFill>
                  <a:srgbClr val="010066"/>
                </a:solidFill>
              </a:rPr>
              <a:t>2</a:t>
            </a:r>
            <a:r>
              <a:rPr lang="en-GB" altLang="en-US" sz="2400">
                <a:solidFill>
                  <a:srgbClr val="010066"/>
                </a:solidFill>
              </a:rPr>
              <a:t> ÷ 3</a:t>
            </a:r>
            <a:r>
              <a:rPr lang="en-GB" altLang="en-US" sz="2400" baseline="30000">
                <a:solidFill>
                  <a:srgbClr val="010066"/>
                </a:solidFill>
              </a:rPr>
              <a:t>4</a:t>
            </a:r>
            <a:r>
              <a:rPr lang="en-GB" altLang="en-US" sz="2400">
                <a:solidFill>
                  <a:srgbClr val="010066"/>
                </a:solidFill>
              </a:rPr>
              <a:t> = 3</a:t>
            </a:r>
            <a:r>
              <a:rPr lang="en-GB" altLang="en-US" sz="2400" baseline="30000">
                <a:solidFill>
                  <a:srgbClr val="010066"/>
                </a:solidFill>
              </a:rPr>
              <a:t>(2 – 4)</a:t>
            </a:r>
            <a:r>
              <a:rPr lang="en-GB" altLang="en-US" sz="2400">
                <a:solidFill>
                  <a:srgbClr val="010066"/>
                </a:solidFill>
              </a:rPr>
              <a:t> =</a:t>
            </a:r>
          </a:p>
        </p:txBody>
      </p:sp>
      <p:sp>
        <p:nvSpPr>
          <p:cNvPr id="97309" name="Text Box 29">
            <a:extLst>
              <a:ext uri="{FF2B5EF4-FFF2-40B4-BE49-F238E27FC236}">
                <a16:creationId xmlns:a16="http://schemas.microsoft.com/office/drawing/2014/main" id="{48669EEA-7A9B-4283-8231-6FD89C83F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1763" y="3257550"/>
            <a:ext cx="579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3</a:t>
            </a:r>
            <a:r>
              <a:rPr lang="en-GB" altLang="en-US" sz="2400" baseline="30000">
                <a:solidFill>
                  <a:srgbClr val="010066"/>
                </a:solidFill>
              </a:rPr>
              <a:t>–2</a:t>
            </a:r>
          </a:p>
        </p:txBody>
      </p:sp>
      <p:sp>
        <p:nvSpPr>
          <p:cNvPr id="97310" name="Text Box 30">
            <a:extLst>
              <a:ext uri="{FF2B5EF4-FFF2-40B4-BE49-F238E27FC236}">
                <a16:creationId xmlns:a16="http://schemas.microsoft.com/office/drawing/2014/main" id="{42974E61-57E9-4466-9203-18F937294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4229100"/>
            <a:ext cx="2386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That means that</a:t>
            </a:r>
          </a:p>
        </p:txBody>
      </p:sp>
      <p:sp>
        <p:nvSpPr>
          <p:cNvPr id="97311" name="Rectangle 31">
            <a:extLst>
              <a:ext uri="{FF2B5EF4-FFF2-40B4-BE49-F238E27FC236}">
                <a16:creationId xmlns:a16="http://schemas.microsoft.com/office/drawing/2014/main" id="{262670FF-CFC5-49D7-B62F-D626574F1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5225" y="4229100"/>
            <a:ext cx="871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3</a:t>
            </a:r>
            <a:r>
              <a:rPr lang="en-GB" altLang="en-US" sz="2400" baseline="30000">
                <a:solidFill>
                  <a:srgbClr val="010066"/>
                </a:solidFill>
              </a:rPr>
              <a:t>–2 </a:t>
            </a:r>
            <a:r>
              <a:rPr lang="en-GB" altLang="en-US" sz="2400">
                <a:solidFill>
                  <a:srgbClr val="010066"/>
                </a:solidFill>
              </a:rPr>
              <a:t>=</a:t>
            </a:r>
            <a:r>
              <a:rPr lang="en-GB" altLang="en-US" sz="2400" baseline="30000">
                <a:solidFill>
                  <a:srgbClr val="010066"/>
                </a:solidFill>
              </a:rPr>
              <a:t> </a:t>
            </a:r>
          </a:p>
        </p:txBody>
      </p:sp>
      <p:grpSp>
        <p:nvGrpSpPr>
          <p:cNvPr id="7" name="Group 32">
            <a:extLst>
              <a:ext uri="{FF2B5EF4-FFF2-40B4-BE49-F238E27FC236}">
                <a16:creationId xmlns:a16="http://schemas.microsoft.com/office/drawing/2014/main" id="{816C8B3A-401E-4017-93E9-EE9C1281F5A9}"/>
              </a:ext>
            </a:extLst>
          </p:cNvPr>
          <p:cNvGrpSpPr>
            <a:grpSpLocks/>
          </p:cNvGrpSpPr>
          <p:nvPr/>
        </p:nvGrpSpPr>
        <p:grpSpPr bwMode="auto">
          <a:xfrm>
            <a:off x="4467225" y="4038600"/>
            <a:ext cx="485775" cy="838200"/>
            <a:chOff x="3552" y="1248"/>
            <a:chExt cx="306" cy="528"/>
          </a:xfrm>
        </p:grpSpPr>
        <p:sp>
          <p:nvSpPr>
            <p:cNvPr id="14373" name="Text Box 33">
              <a:extLst>
                <a:ext uri="{FF2B5EF4-FFF2-40B4-BE49-F238E27FC236}">
                  <a16:creationId xmlns:a16="http://schemas.microsoft.com/office/drawing/2014/main" id="{476DF53C-7B01-4CE0-B874-CD6783C05F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4" y="124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1</a:t>
              </a:r>
            </a:p>
          </p:txBody>
        </p:sp>
        <p:sp>
          <p:nvSpPr>
            <p:cNvPr id="14374" name="Line 34">
              <a:extLst>
                <a:ext uri="{FF2B5EF4-FFF2-40B4-BE49-F238E27FC236}">
                  <a16:creationId xmlns:a16="http://schemas.microsoft.com/office/drawing/2014/main" id="{CB9CF3CC-E295-4B76-9A17-4CD6A66324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512"/>
              <a:ext cx="3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75" name="Text Box 35">
              <a:extLst>
                <a:ext uri="{FF2B5EF4-FFF2-40B4-BE49-F238E27FC236}">
                  <a16:creationId xmlns:a16="http://schemas.microsoft.com/office/drawing/2014/main" id="{59D08E5C-D423-4ABB-9586-072D641F23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8" y="1488"/>
              <a:ext cx="29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3</a:t>
              </a:r>
              <a:r>
                <a:rPr lang="en-GB" altLang="en-US" sz="2400" baseline="30000">
                  <a:solidFill>
                    <a:srgbClr val="010066"/>
                  </a:solidFill>
                </a:rPr>
                <a:t>2</a:t>
              </a:r>
            </a:p>
          </p:txBody>
        </p:sp>
      </p:grpSp>
      <p:sp>
        <p:nvSpPr>
          <p:cNvPr id="97316" name="Text Box 36">
            <a:extLst>
              <a:ext uri="{FF2B5EF4-FFF2-40B4-BE49-F238E27FC236}">
                <a16:creationId xmlns:a16="http://schemas.microsoft.com/office/drawing/2014/main" id="{861B3EF0-B61B-4CE8-8576-10233F127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5448300"/>
            <a:ext cx="142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Similarly,</a:t>
            </a:r>
          </a:p>
        </p:txBody>
      </p:sp>
      <p:sp>
        <p:nvSpPr>
          <p:cNvPr id="97317" name="Rectangle 37">
            <a:extLst>
              <a:ext uri="{FF2B5EF4-FFF2-40B4-BE49-F238E27FC236}">
                <a16:creationId xmlns:a16="http://schemas.microsoft.com/office/drawing/2014/main" id="{F10D29F5-65E7-4D31-AD69-11BB67105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6613" y="5448300"/>
            <a:ext cx="871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6</a:t>
            </a:r>
            <a:r>
              <a:rPr lang="en-GB" altLang="en-US" sz="2400" baseline="30000">
                <a:solidFill>
                  <a:srgbClr val="010066"/>
                </a:solidFill>
              </a:rPr>
              <a:t>–1 </a:t>
            </a:r>
            <a:r>
              <a:rPr lang="en-GB" altLang="en-US" sz="2400">
                <a:solidFill>
                  <a:srgbClr val="010066"/>
                </a:solidFill>
              </a:rPr>
              <a:t>=</a:t>
            </a:r>
            <a:r>
              <a:rPr lang="en-GB" altLang="en-US" sz="2400" baseline="30000">
                <a:solidFill>
                  <a:srgbClr val="010066"/>
                </a:solidFill>
              </a:rPr>
              <a:t> </a:t>
            </a:r>
          </a:p>
        </p:txBody>
      </p:sp>
      <p:grpSp>
        <p:nvGrpSpPr>
          <p:cNvPr id="8" name="Group 38">
            <a:extLst>
              <a:ext uri="{FF2B5EF4-FFF2-40B4-BE49-F238E27FC236}">
                <a16:creationId xmlns:a16="http://schemas.microsoft.com/office/drawing/2014/main" id="{9EE270BC-11FD-40F4-8D8C-E1E76F66B30B}"/>
              </a:ext>
            </a:extLst>
          </p:cNvPr>
          <p:cNvGrpSpPr>
            <a:grpSpLocks/>
          </p:cNvGrpSpPr>
          <p:nvPr/>
        </p:nvGrpSpPr>
        <p:grpSpPr bwMode="auto">
          <a:xfrm>
            <a:off x="2887663" y="5257800"/>
            <a:ext cx="381000" cy="838200"/>
            <a:chOff x="1788" y="3216"/>
            <a:chExt cx="240" cy="528"/>
          </a:xfrm>
        </p:grpSpPr>
        <p:sp>
          <p:nvSpPr>
            <p:cNvPr id="14370" name="Text Box 39">
              <a:extLst>
                <a:ext uri="{FF2B5EF4-FFF2-40B4-BE49-F238E27FC236}">
                  <a16:creationId xmlns:a16="http://schemas.microsoft.com/office/drawing/2014/main" id="{79449118-E9CA-467B-8849-E874779309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7" y="321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1</a:t>
              </a:r>
            </a:p>
          </p:txBody>
        </p:sp>
        <p:sp>
          <p:nvSpPr>
            <p:cNvPr id="14371" name="Line 40">
              <a:extLst>
                <a:ext uri="{FF2B5EF4-FFF2-40B4-BE49-F238E27FC236}">
                  <a16:creationId xmlns:a16="http://schemas.microsoft.com/office/drawing/2014/main" id="{E287FD1C-D906-419D-B972-48CD7918F1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8" y="3480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72" name="Text Box 41">
              <a:extLst>
                <a:ext uri="{FF2B5EF4-FFF2-40B4-BE49-F238E27FC236}">
                  <a16:creationId xmlns:a16="http://schemas.microsoft.com/office/drawing/2014/main" id="{D8FCE103-4928-49C5-8DAE-3F29E04AEF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7" y="345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6</a:t>
              </a:r>
              <a:endParaRPr lang="en-GB" altLang="en-US" sz="2400" baseline="30000">
                <a:solidFill>
                  <a:srgbClr val="010066"/>
                </a:solidFill>
              </a:endParaRPr>
            </a:p>
          </p:txBody>
        </p:sp>
      </p:grpSp>
      <p:sp>
        <p:nvSpPr>
          <p:cNvPr id="97322" name="Rectangle 42">
            <a:extLst>
              <a:ext uri="{FF2B5EF4-FFF2-40B4-BE49-F238E27FC236}">
                <a16:creationId xmlns:a16="http://schemas.microsoft.com/office/drawing/2014/main" id="{31DDAE59-ADF3-420E-B585-AEF68713C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5538" y="5448300"/>
            <a:ext cx="871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7</a:t>
            </a:r>
            <a:r>
              <a:rPr lang="en-GB" altLang="en-US" sz="2400" baseline="30000">
                <a:solidFill>
                  <a:srgbClr val="010066"/>
                </a:solidFill>
              </a:rPr>
              <a:t>–4 </a:t>
            </a:r>
            <a:r>
              <a:rPr lang="en-GB" altLang="en-US" sz="2400">
                <a:solidFill>
                  <a:srgbClr val="010066"/>
                </a:solidFill>
              </a:rPr>
              <a:t>=</a:t>
            </a:r>
            <a:r>
              <a:rPr lang="en-GB" altLang="en-US" sz="2400" baseline="30000">
                <a:solidFill>
                  <a:srgbClr val="010066"/>
                </a:solidFill>
              </a:rPr>
              <a:t> </a:t>
            </a:r>
          </a:p>
        </p:txBody>
      </p:sp>
      <p:grpSp>
        <p:nvGrpSpPr>
          <p:cNvPr id="9" name="Group 43">
            <a:extLst>
              <a:ext uri="{FF2B5EF4-FFF2-40B4-BE49-F238E27FC236}">
                <a16:creationId xmlns:a16="http://schemas.microsoft.com/office/drawing/2014/main" id="{F8DC64E4-1BFD-48D2-84CD-16F0834CC0E5}"/>
              </a:ext>
            </a:extLst>
          </p:cNvPr>
          <p:cNvGrpSpPr>
            <a:grpSpLocks/>
          </p:cNvGrpSpPr>
          <p:nvPr/>
        </p:nvGrpSpPr>
        <p:grpSpPr bwMode="auto">
          <a:xfrm>
            <a:off x="4427538" y="5257800"/>
            <a:ext cx="485775" cy="838200"/>
            <a:chOff x="3552" y="1248"/>
            <a:chExt cx="306" cy="528"/>
          </a:xfrm>
        </p:grpSpPr>
        <p:sp>
          <p:nvSpPr>
            <p:cNvPr id="14367" name="Text Box 44">
              <a:extLst>
                <a:ext uri="{FF2B5EF4-FFF2-40B4-BE49-F238E27FC236}">
                  <a16:creationId xmlns:a16="http://schemas.microsoft.com/office/drawing/2014/main" id="{3A969F0F-B013-415C-8F99-146239E25B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4" y="124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1</a:t>
              </a:r>
            </a:p>
          </p:txBody>
        </p:sp>
        <p:sp>
          <p:nvSpPr>
            <p:cNvPr id="14368" name="Line 45">
              <a:extLst>
                <a:ext uri="{FF2B5EF4-FFF2-40B4-BE49-F238E27FC236}">
                  <a16:creationId xmlns:a16="http://schemas.microsoft.com/office/drawing/2014/main" id="{3D859ECA-65FF-4F92-87B8-34C2462CA3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512"/>
              <a:ext cx="3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69" name="Text Box 46">
              <a:extLst>
                <a:ext uri="{FF2B5EF4-FFF2-40B4-BE49-F238E27FC236}">
                  <a16:creationId xmlns:a16="http://schemas.microsoft.com/office/drawing/2014/main" id="{881C75AA-4CEA-4362-B117-58621AA493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8" y="1488"/>
              <a:ext cx="29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7</a:t>
              </a:r>
              <a:r>
                <a:rPr lang="en-GB" altLang="en-US" sz="2400" baseline="30000">
                  <a:solidFill>
                    <a:srgbClr val="010066"/>
                  </a:solidFill>
                </a:rPr>
                <a:t>4</a:t>
              </a:r>
            </a:p>
          </p:txBody>
        </p:sp>
      </p:grpSp>
      <p:sp>
        <p:nvSpPr>
          <p:cNvPr id="97327" name="Text Box 47">
            <a:extLst>
              <a:ext uri="{FF2B5EF4-FFF2-40B4-BE49-F238E27FC236}">
                <a16:creationId xmlns:a16="http://schemas.microsoft.com/office/drawing/2014/main" id="{466FF3B4-4F4A-4CAA-BDEE-566E5AF5F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0188" y="5448300"/>
            <a:ext cx="693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and</a:t>
            </a:r>
          </a:p>
        </p:txBody>
      </p:sp>
      <p:sp>
        <p:nvSpPr>
          <p:cNvPr id="97328" name="Rectangle 48">
            <a:extLst>
              <a:ext uri="{FF2B5EF4-FFF2-40B4-BE49-F238E27FC236}">
                <a16:creationId xmlns:a16="http://schemas.microsoft.com/office/drawing/2014/main" id="{93239E59-5D2A-438E-A105-9AE260BCD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448300"/>
            <a:ext cx="871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5</a:t>
            </a:r>
            <a:r>
              <a:rPr lang="en-GB" altLang="en-US" sz="2400" baseline="30000">
                <a:solidFill>
                  <a:srgbClr val="010066"/>
                </a:solidFill>
              </a:rPr>
              <a:t>–3 </a:t>
            </a:r>
            <a:r>
              <a:rPr lang="en-GB" altLang="en-US" sz="2400">
                <a:solidFill>
                  <a:srgbClr val="010066"/>
                </a:solidFill>
              </a:rPr>
              <a:t>=</a:t>
            </a:r>
            <a:r>
              <a:rPr lang="en-GB" altLang="en-US" sz="2400" baseline="30000">
                <a:solidFill>
                  <a:srgbClr val="010066"/>
                </a:solidFill>
              </a:rPr>
              <a:t> </a:t>
            </a:r>
          </a:p>
        </p:txBody>
      </p:sp>
      <p:grpSp>
        <p:nvGrpSpPr>
          <p:cNvPr id="10" name="Group 49">
            <a:extLst>
              <a:ext uri="{FF2B5EF4-FFF2-40B4-BE49-F238E27FC236}">
                <a16:creationId xmlns:a16="http://schemas.microsoft.com/office/drawing/2014/main" id="{29AF3C24-6C1B-4DC6-9ABC-3A3230E22C99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5257800"/>
            <a:ext cx="485775" cy="838200"/>
            <a:chOff x="3552" y="1248"/>
            <a:chExt cx="306" cy="528"/>
          </a:xfrm>
        </p:grpSpPr>
        <p:sp>
          <p:nvSpPr>
            <p:cNvPr id="14364" name="Text Box 50">
              <a:extLst>
                <a:ext uri="{FF2B5EF4-FFF2-40B4-BE49-F238E27FC236}">
                  <a16:creationId xmlns:a16="http://schemas.microsoft.com/office/drawing/2014/main" id="{422C67E7-E2C0-447F-B6F5-26997621C5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4" y="124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1</a:t>
              </a:r>
            </a:p>
          </p:txBody>
        </p:sp>
        <p:sp>
          <p:nvSpPr>
            <p:cNvPr id="14365" name="Line 51">
              <a:extLst>
                <a:ext uri="{FF2B5EF4-FFF2-40B4-BE49-F238E27FC236}">
                  <a16:creationId xmlns:a16="http://schemas.microsoft.com/office/drawing/2014/main" id="{0C0B4892-B18C-4508-BF85-AB465C71F4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512"/>
              <a:ext cx="3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66" name="Text Box 52">
              <a:extLst>
                <a:ext uri="{FF2B5EF4-FFF2-40B4-BE49-F238E27FC236}">
                  <a16:creationId xmlns:a16="http://schemas.microsoft.com/office/drawing/2014/main" id="{D3B396FE-996F-4510-A203-194C53D6D3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8" y="1488"/>
              <a:ext cx="29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5</a:t>
              </a:r>
              <a:r>
                <a:rPr lang="en-GB" altLang="en-US" sz="2400" baseline="30000">
                  <a:solidFill>
                    <a:srgbClr val="010066"/>
                  </a:solidFill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6" grpId="0" autoUpdateAnimBg="0"/>
      <p:bldP spid="97307" grpId="0" autoUpdateAnimBg="0"/>
      <p:bldP spid="97308" grpId="0" autoUpdateAnimBg="0"/>
      <p:bldP spid="97309" grpId="0" autoUpdateAnimBg="0"/>
      <p:bldP spid="97310" grpId="0" autoUpdateAnimBg="0"/>
      <p:bldP spid="97311" grpId="0" autoUpdateAnimBg="0"/>
      <p:bldP spid="97316" grpId="0" autoUpdateAnimBg="0"/>
      <p:bldP spid="97317" grpId="0" autoUpdateAnimBg="0"/>
      <p:bldP spid="97322" grpId="0" autoUpdateAnimBg="0"/>
      <p:bldP spid="97327" grpId="0" autoUpdateAnimBg="0"/>
      <p:bldP spid="9732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right_button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FFD49F3-6531-47E0-92CF-153E1A5897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 descr="left_button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5438205A-FAEA-4ED1-8E71-F1EA50797A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4">
            <a:extLst>
              <a:ext uri="{FF2B5EF4-FFF2-40B4-BE49-F238E27FC236}">
                <a16:creationId xmlns:a16="http://schemas.microsoft.com/office/drawing/2014/main" id="{A814D391-A445-4902-90B2-F36AC5DDA1A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Reciprocals</a:t>
            </a:r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81A5D50D-78CA-4446-A3BF-E9D63B178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3" y="1216025"/>
            <a:ext cx="85169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A number raised to the power of –1 gives us the </a:t>
            </a:r>
            <a:r>
              <a:rPr lang="en-GB" altLang="en-US" sz="2400" b="1">
                <a:solidFill>
                  <a:srgbClr val="FF6600"/>
                </a:solidFill>
              </a:rPr>
              <a:t>reciprocal</a:t>
            </a:r>
            <a:r>
              <a:rPr lang="en-GB" altLang="en-US" sz="2400">
                <a:solidFill>
                  <a:srgbClr val="FF6600"/>
                </a:solidFill>
              </a:rPr>
              <a:t> </a:t>
            </a:r>
            <a:r>
              <a:rPr lang="en-GB" altLang="en-US" sz="2400">
                <a:solidFill>
                  <a:srgbClr val="010066"/>
                </a:solidFill>
              </a:rPr>
              <a:t>of that number.</a:t>
            </a:r>
          </a:p>
        </p:txBody>
      </p:sp>
      <p:sp>
        <p:nvSpPr>
          <p:cNvPr id="49158" name="Text Box 6">
            <a:extLst>
              <a:ext uri="{FF2B5EF4-FFF2-40B4-BE49-F238E27FC236}">
                <a16:creationId xmlns:a16="http://schemas.microsoft.com/office/drawing/2014/main" id="{D1743CD4-740D-4935-8325-3BC7D2204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3" y="2174875"/>
            <a:ext cx="83010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The reciprocal of a number is what we multiply the number by to get 1.</a:t>
            </a:r>
          </a:p>
        </p:txBody>
      </p:sp>
      <p:grpSp>
        <p:nvGrpSpPr>
          <p:cNvPr id="2" name="Group 41">
            <a:extLst>
              <a:ext uri="{FF2B5EF4-FFF2-40B4-BE49-F238E27FC236}">
                <a16:creationId xmlns:a16="http://schemas.microsoft.com/office/drawing/2014/main" id="{3B91C243-1A82-4B74-9091-40B3BC820D0D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965450"/>
            <a:ext cx="3960813" cy="935038"/>
            <a:chOff x="1632" y="1868"/>
            <a:chExt cx="2495" cy="589"/>
          </a:xfrm>
        </p:grpSpPr>
        <p:sp>
          <p:nvSpPr>
            <p:cNvPr id="14361" name="Rectangle 28">
              <a:extLst>
                <a:ext uri="{FF2B5EF4-FFF2-40B4-BE49-F238E27FC236}">
                  <a16:creationId xmlns:a16="http://schemas.microsoft.com/office/drawing/2014/main" id="{56A7AFEC-D56E-47E9-BD9F-1BF9660B8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1868"/>
              <a:ext cx="2495" cy="5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400">
                <a:solidFill>
                  <a:srgbClr val="010066"/>
                </a:solidFill>
                <a:latin typeface="Arial" charset="0"/>
              </a:endParaRPr>
            </a:p>
          </p:txBody>
        </p:sp>
        <p:grpSp>
          <p:nvGrpSpPr>
            <p:cNvPr id="15386" name="Group 27">
              <a:extLst>
                <a:ext uri="{FF2B5EF4-FFF2-40B4-BE49-F238E27FC236}">
                  <a16:creationId xmlns:a16="http://schemas.microsoft.com/office/drawing/2014/main" id="{CFACF4EB-5F60-4DC2-AB6F-371A8B8FE6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39" y="1882"/>
              <a:ext cx="2281" cy="561"/>
              <a:chOff x="463" y="2159"/>
              <a:chExt cx="2281" cy="561"/>
            </a:xfrm>
          </p:grpSpPr>
          <p:sp>
            <p:nvSpPr>
              <p:cNvPr id="15387" name="Text Box 7">
                <a:extLst>
                  <a:ext uri="{FF2B5EF4-FFF2-40B4-BE49-F238E27FC236}">
                    <a16:creationId xmlns:a16="http://schemas.microsoft.com/office/drawing/2014/main" id="{7A4990A2-7A17-4A91-9774-4E7CECF2C7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3" y="2296"/>
                <a:ext cx="204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The reciprocal of  </a:t>
                </a:r>
                <a:r>
                  <a:rPr lang="en-GB" altLang="en-US" sz="2400" i="1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a </a:t>
                </a:r>
                <a:r>
                  <a:rPr lang="en-GB" altLang="en-US" sz="2400">
                    <a:solidFill>
                      <a:srgbClr val="010066"/>
                    </a:solidFill>
                  </a:rPr>
                  <a:t> is </a:t>
                </a:r>
              </a:p>
            </p:txBody>
          </p:sp>
          <p:grpSp>
            <p:nvGrpSpPr>
              <p:cNvPr id="15388" name="Group 18">
                <a:extLst>
                  <a:ext uri="{FF2B5EF4-FFF2-40B4-BE49-F238E27FC236}">
                    <a16:creationId xmlns:a16="http://schemas.microsoft.com/office/drawing/2014/main" id="{C66B5DB7-4AFA-46BE-A26B-B3CE2178EA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14" y="2159"/>
                <a:ext cx="230" cy="561"/>
                <a:chOff x="2078" y="2036"/>
                <a:chExt cx="230" cy="561"/>
              </a:xfrm>
            </p:grpSpPr>
            <p:sp>
              <p:nvSpPr>
                <p:cNvPr id="15389" name="Text Box 19">
                  <a:extLst>
                    <a:ext uri="{FF2B5EF4-FFF2-40B4-BE49-F238E27FC236}">
                      <a16:creationId xmlns:a16="http://schemas.microsoft.com/office/drawing/2014/main" id="{D79466AF-AB0E-4A52-9BC8-32C5254E0F7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85" y="2036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sz="2400">
                      <a:solidFill>
                        <a:srgbClr val="010066"/>
                      </a:solidFill>
                    </a:rPr>
                    <a:t>1</a:t>
                  </a:r>
                </a:p>
              </p:txBody>
            </p:sp>
            <p:sp>
              <p:nvSpPr>
                <p:cNvPr id="15390" name="Line 20">
                  <a:extLst>
                    <a:ext uri="{FF2B5EF4-FFF2-40B4-BE49-F238E27FC236}">
                      <a16:creationId xmlns:a16="http://schemas.microsoft.com/office/drawing/2014/main" id="{A400CF03-031E-46F5-B578-3EA9CACCB6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78" y="2317"/>
                  <a:ext cx="22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391" name="Text Box 21">
                  <a:extLst>
                    <a:ext uri="{FF2B5EF4-FFF2-40B4-BE49-F238E27FC236}">
                      <a16:creationId xmlns:a16="http://schemas.microsoft.com/office/drawing/2014/main" id="{E3CD766E-C01E-41C1-8AAB-F6CCFB8070F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85" y="2309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sz="2400" i="1">
                      <a:solidFill>
                        <a:srgbClr val="010066"/>
                      </a:solidFill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</p:grpSp>
        </p:grpSp>
      </p:grpSp>
      <p:grpSp>
        <p:nvGrpSpPr>
          <p:cNvPr id="5" name="Group 42">
            <a:extLst>
              <a:ext uri="{FF2B5EF4-FFF2-40B4-BE49-F238E27FC236}">
                <a16:creationId xmlns:a16="http://schemas.microsoft.com/office/drawing/2014/main" id="{E49F2B2E-B56A-4A67-B728-41D8CECC5AD4}"/>
              </a:ext>
            </a:extLst>
          </p:cNvPr>
          <p:cNvGrpSpPr>
            <a:grpSpLocks/>
          </p:cNvGrpSpPr>
          <p:nvPr/>
        </p:nvGrpSpPr>
        <p:grpSpPr bwMode="auto">
          <a:xfrm>
            <a:off x="2465388" y="4222750"/>
            <a:ext cx="4211637" cy="935038"/>
            <a:chOff x="1553" y="2660"/>
            <a:chExt cx="2653" cy="589"/>
          </a:xfrm>
        </p:grpSpPr>
        <p:sp>
          <p:nvSpPr>
            <p:cNvPr id="14350" name="Rectangle 29">
              <a:extLst>
                <a:ext uri="{FF2B5EF4-FFF2-40B4-BE49-F238E27FC236}">
                  <a16:creationId xmlns:a16="http://schemas.microsoft.com/office/drawing/2014/main" id="{8318B812-A692-4862-8210-B89AF4CB1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3" y="2660"/>
              <a:ext cx="2653" cy="5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400">
                <a:solidFill>
                  <a:srgbClr val="010066"/>
                </a:solidFill>
                <a:latin typeface="Arial" charset="0"/>
              </a:endParaRPr>
            </a:p>
          </p:txBody>
        </p:sp>
        <p:grpSp>
          <p:nvGrpSpPr>
            <p:cNvPr id="15375" name="Group 26">
              <a:extLst>
                <a:ext uri="{FF2B5EF4-FFF2-40B4-BE49-F238E27FC236}">
                  <a16:creationId xmlns:a16="http://schemas.microsoft.com/office/drawing/2014/main" id="{08A224F3-50C2-4AF5-BEC6-02169C016F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55" y="2674"/>
              <a:ext cx="2449" cy="560"/>
              <a:chOff x="476" y="2734"/>
              <a:chExt cx="2449" cy="560"/>
            </a:xfrm>
          </p:grpSpPr>
          <p:sp>
            <p:nvSpPr>
              <p:cNvPr id="15376" name="Text Box 13">
                <a:extLst>
                  <a:ext uri="{FF2B5EF4-FFF2-40B4-BE49-F238E27FC236}">
                    <a16:creationId xmlns:a16="http://schemas.microsoft.com/office/drawing/2014/main" id="{DDDE6ECD-838B-4EDE-830B-D9EFDF8958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6" y="2870"/>
                <a:ext cx="226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The reciprocal of         is  </a:t>
                </a:r>
              </a:p>
            </p:txBody>
          </p:sp>
          <p:grpSp>
            <p:nvGrpSpPr>
              <p:cNvPr id="15377" name="Group 14">
                <a:extLst>
                  <a:ext uri="{FF2B5EF4-FFF2-40B4-BE49-F238E27FC236}">
                    <a16:creationId xmlns:a16="http://schemas.microsoft.com/office/drawing/2014/main" id="{8BDE1A78-65D2-4209-9A5F-08E090D1751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91" y="2734"/>
                <a:ext cx="226" cy="560"/>
                <a:chOff x="2078" y="2037"/>
                <a:chExt cx="226" cy="560"/>
              </a:xfrm>
            </p:grpSpPr>
            <p:sp>
              <p:nvSpPr>
                <p:cNvPr id="15382" name="Text Box 15">
                  <a:extLst>
                    <a:ext uri="{FF2B5EF4-FFF2-40B4-BE49-F238E27FC236}">
                      <a16:creationId xmlns:a16="http://schemas.microsoft.com/office/drawing/2014/main" id="{83AE3B2A-BFD3-4723-8D6E-2A299134F9D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85" y="2037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sz="2400" i="1">
                      <a:solidFill>
                        <a:srgbClr val="010066"/>
                      </a:solidFill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15383" name="Line 16">
                  <a:extLst>
                    <a:ext uri="{FF2B5EF4-FFF2-40B4-BE49-F238E27FC236}">
                      <a16:creationId xmlns:a16="http://schemas.microsoft.com/office/drawing/2014/main" id="{B96C8A4C-AE2D-4E7F-BBE8-8E2F7E90D5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78" y="2317"/>
                  <a:ext cx="22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384" name="Text Box 17">
                  <a:extLst>
                    <a:ext uri="{FF2B5EF4-FFF2-40B4-BE49-F238E27FC236}">
                      <a16:creationId xmlns:a16="http://schemas.microsoft.com/office/drawing/2014/main" id="{6B647B45-52A2-4826-BA8C-B37B421545C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85" y="2309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sz="2400" i="1">
                      <a:solidFill>
                        <a:srgbClr val="010066"/>
                      </a:solidFill>
                      <a:latin typeface="Times New Roman" panose="02020603050405020304" pitchFamily="18" charset="0"/>
                    </a:rPr>
                    <a:t>b</a:t>
                  </a:r>
                </a:p>
              </p:txBody>
            </p:sp>
          </p:grpSp>
          <p:grpSp>
            <p:nvGrpSpPr>
              <p:cNvPr id="15378" name="Group 22">
                <a:extLst>
                  <a:ext uri="{FF2B5EF4-FFF2-40B4-BE49-F238E27FC236}">
                    <a16:creationId xmlns:a16="http://schemas.microsoft.com/office/drawing/2014/main" id="{D4E5A85D-5C59-4007-BA00-7BE5B6EB7B0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99" y="2734"/>
                <a:ext cx="226" cy="560"/>
                <a:chOff x="2078" y="2037"/>
                <a:chExt cx="226" cy="560"/>
              </a:xfrm>
            </p:grpSpPr>
            <p:sp>
              <p:nvSpPr>
                <p:cNvPr id="15379" name="Text Box 23">
                  <a:extLst>
                    <a:ext uri="{FF2B5EF4-FFF2-40B4-BE49-F238E27FC236}">
                      <a16:creationId xmlns:a16="http://schemas.microsoft.com/office/drawing/2014/main" id="{BD91371F-0D97-4FE5-9A2D-5BC4E4005FB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85" y="2037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sz="2400" i="1">
                      <a:solidFill>
                        <a:srgbClr val="010066"/>
                      </a:solidFill>
                      <a:latin typeface="Times New Roman" panose="02020603050405020304" pitchFamily="18" charset="0"/>
                    </a:rPr>
                    <a:t>b</a:t>
                  </a:r>
                </a:p>
              </p:txBody>
            </p:sp>
            <p:sp>
              <p:nvSpPr>
                <p:cNvPr id="15380" name="Line 24">
                  <a:extLst>
                    <a:ext uri="{FF2B5EF4-FFF2-40B4-BE49-F238E27FC236}">
                      <a16:creationId xmlns:a16="http://schemas.microsoft.com/office/drawing/2014/main" id="{0F12E156-8C28-4153-A4BD-AA239B27773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78" y="2317"/>
                  <a:ext cx="22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381" name="Text Box 25">
                  <a:extLst>
                    <a:ext uri="{FF2B5EF4-FFF2-40B4-BE49-F238E27FC236}">
                      <a16:creationId xmlns:a16="http://schemas.microsoft.com/office/drawing/2014/main" id="{07D765DA-6816-4ABB-897C-D970DCAEB01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85" y="2309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sz="2400" i="1">
                      <a:solidFill>
                        <a:srgbClr val="010066"/>
                      </a:solidFill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</p:grpSp>
        </p:grpSp>
      </p:grpSp>
      <p:grpSp>
        <p:nvGrpSpPr>
          <p:cNvPr id="9" name="Group 43">
            <a:extLst>
              <a:ext uri="{FF2B5EF4-FFF2-40B4-BE49-F238E27FC236}">
                <a16:creationId xmlns:a16="http://schemas.microsoft.com/office/drawing/2014/main" id="{EFFAEDA0-E641-4751-9C59-C389C1314856}"/>
              </a:ext>
            </a:extLst>
          </p:cNvPr>
          <p:cNvGrpSpPr>
            <a:grpSpLocks/>
          </p:cNvGrpSpPr>
          <p:nvPr/>
        </p:nvGrpSpPr>
        <p:grpSpPr bwMode="auto">
          <a:xfrm>
            <a:off x="376238" y="5538788"/>
            <a:ext cx="8061325" cy="554037"/>
            <a:chOff x="237" y="3489"/>
            <a:chExt cx="5078" cy="349"/>
          </a:xfrm>
        </p:grpSpPr>
        <p:sp>
          <p:nvSpPr>
            <p:cNvPr id="15370" name="Text Box 33">
              <a:extLst>
                <a:ext uri="{FF2B5EF4-FFF2-40B4-BE49-F238E27FC236}">
                  <a16:creationId xmlns:a16="http://schemas.microsoft.com/office/drawing/2014/main" id="{73C6FE7A-3EA8-4BB0-8A66-459B1ABFD0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" y="3519"/>
              <a:ext cx="507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We can find reciprocals on a calculator using the         key.</a:t>
              </a:r>
            </a:p>
          </p:txBody>
        </p:sp>
        <p:grpSp>
          <p:nvGrpSpPr>
            <p:cNvPr id="15371" name="Group 40">
              <a:extLst>
                <a:ext uri="{FF2B5EF4-FFF2-40B4-BE49-F238E27FC236}">
                  <a16:creationId xmlns:a16="http://schemas.microsoft.com/office/drawing/2014/main" id="{03F700B0-D058-4DDA-AB5D-DDB3DDA451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68" y="3489"/>
              <a:ext cx="362" cy="349"/>
              <a:chOff x="4468" y="3489"/>
              <a:chExt cx="362" cy="349"/>
            </a:xfrm>
          </p:grpSpPr>
          <p:pic>
            <p:nvPicPr>
              <p:cNvPr id="15372" name="Picture 37">
                <a:extLst>
                  <a:ext uri="{FF2B5EF4-FFF2-40B4-BE49-F238E27FC236}">
                    <a16:creationId xmlns:a16="http://schemas.microsoft.com/office/drawing/2014/main" id="{A183AD3E-6E93-4A69-8D46-13A494442B7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8" y="3489"/>
                <a:ext cx="355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373" name="Text Box 38">
                <a:extLst>
                  <a:ext uri="{FF2B5EF4-FFF2-40B4-BE49-F238E27FC236}">
                    <a16:creationId xmlns:a16="http://schemas.microsoft.com/office/drawing/2014/main" id="{01ACAA42-1B15-4CA1-94BB-04BC5A196B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04" y="3516"/>
                <a:ext cx="32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 b="1" i="1">
                    <a:solidFill>
                      <a:srgbClr val="010066"/>
                    </a:solidFill>
                    <a:latin typeface="Times New Roman" panose="02020603050405020304" pitchFamily="18" charset="0"/>
                    <a:sym typeface="Symbol" panose="05050102010706020507" pitchFamily="18" charset="2"/>
                  </a:rPr>
                  <a:t>x</a:t>
                </a:r>
                <a:r>
                  <a:rPr lang="en-GB" altLang="en-US" sz="2400" b="1" baseline="30000">
                    <a:solidFill>
                      <a:srgbClr val="010066"/>
                    </a:solidFill>
                    <a:sym typeface="Symbol" panose="05050102010706020507" pitchFamily="18" charset="2"/>
                  </a:rPr>
                  <a:t>-1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right_button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D153305-5AF5-47D5-B247-02130E661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 descr="left_button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3D7FEA02-A2AF-4B41-87F9-38D59AA01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4">
            <a:extLst>
              <a:ext uri="{FF2B5EF4-FFF2-40B4-BE49-F238E27FC236}">
                <a16:creationId xmlns:a16="http://schemas.microsoft.com/office/drawing/2014/main" id="{311B3D5F-D59E-4C71-AB86-33BE1D18792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Finding the reciprocals</a:t>
            </a:r>
          </a:p>
        </p:txBody>
      </p:sp>
      <p:sp>
        <p:nvSpPr>
          <p:cNvPr id="16389" name="Text Box 31">
            <a:extLst>
              <a:ext uri="{FF2B5EF4-FFF2-40B4-BE49-F238E27FC236}">
                <a16:creationId xmlns:a16="http://schemas.microsoft.com/office/drawing/2014/main" id="{8C5B126F-9FCD-4813-94E1-066967B03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2488" y="1216025"/>
            <a:ext cx="5078412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Find the reciprocals of the following:</a:t>
            </a:r>
          </a:p>
        </p:txBody>
      </p:sp>
      <p:sp>
        <p:nvSpPr>
          <p:cNvPr id="16390" name="Text Box 32">
            <a:extLst>
              <a:ext uri="{FF2B5EF4-FFF2-40B4-BE49-F238E27FC236}">
                <a16:creationId xmlns:a16="http://schemas.microsoft.com/office/drawing/2014/main" id="{4F515845-B907-4BD4-8C21-78D9B11F0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2203450"/>
            <a:ext cx="709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1) 6</a:t>
            </a:r>
          </a:p>
        </p:txBody>
      </p:sp>
      <p:grpSp>
        <p:nvGrpSpPr>
          <p:cNvPr id="2" name="Group 43">
            <a:extLst>
              <a:ext uri="{FF2B5EF4-FFF2-40B4-BE49-F238E27FC236}">
                <a16:creationId xmlns:a16="http://schemas.microsoft.com/office/drawing/2014/main" id="{0B9A445E-3591-48A6-88D4-7C3D8105A419}"/>
              </a:ext>
            </a:extLst>
          </p:cNvPr>
          <p:cNvGrpSpPr>
            <a:grpSpLocks/>
          </p:cNvGrpSpPr>
          <p:nvPr/>
        </p:nvGrpSpPr>
        <p:grpSpPr bwMode="auto">
          <a:xfrm>
            <a:off x="1958975" y="1987550"/>
            <a:ext cx="3560763" cy="889000"/>
            <a:chOff x="1234" y="1253"/>
            <a:chExt cx="2243" cy="560"/>
          </a:xfrm>
        </p:grpSpPr>
        <p:sp>
          <p:nvSpPr>
            <p:cNvPr id="16449" name="Text Box 33">
              <a:extLst>
                <a:ext uri="{FF2B5EF4-FFF2-40B4-BE49-F238E27FC236}">
                  <a16:creationId xmlns:a16="http://schemas.microsoft.com/office/drawing/2014/main" id="{1F2CFEB3-15A0-402F-A25F-12DF8ADBF0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4" y="1389"/>
              <a:ext cx="22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The reciprocal of 6 =       </a:t>
              </a:r>
            </a:p>
          </p:txBody>
        </p:sp>
        <p:grpSp>
          <p:nvGrpSpPr>
            <p:cNvPr id="16450" name="Group 42">
              <a:extLst>
                <a:ext uri="{FF2B5EF4-FFF2-40B4-BE49-F238E27FC236}">
                  <a16:creationId xmlns:a16="http://schemas.microsoft.com/office/drawing/2014/main" id="{582A661B-D20D-4AAA-9351-326FE067AE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52" y="1253"/>
              <a:ext cx="226" cy="560"/>
              <a:chOff x="3245" y="1298"/>
              <a:chExt cx="226" cy="560"/>
            </a:xfrm>
          </p:grpSpPr>
          <p:sp>
            <p:nvSpPr>
              <p:cNvPr id="16451" name="Text Box 39">
                <a:extLst>
                  <a:ext uri="{FF2B5EF4-FFF2-40B4-BE49-F238E27FC236}">
                    <a16:creationId xmlns:a16="http://schemas.microsoft.com/office/drawing/2014/main" id="{700D73DB-5A99-48FF-9FDB-CCEDE412A1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7" y="129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1</a:t>
                </a:r>
              </a:p>
            </p:txBody>
          </p:sp>
          <p:sp>
            <p:nvSpPr>
              <p:cNvPr id="16452" name="Line 40">
                <a:extLst>
                  <a:ext uri="{FF2B5EF4-FFF2-40B4-BE49-F238E27FC236}">
                    <a16:creationId xmlns:a16="http://schemas.microsoft.com/office/drawing/2014/main" id="{9A76F8E8-E60D-4B21-8F3D-D19B06D99C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45" y="1578"/>
                <a:ext cx="2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53" name="Text Box 41">
                <a:extLst>
                  <a:ext uri="{FF2B5EF4-FFF2-40B4-BE49-F238E27FC236}">
                    <a16:creationId xmlns:a16="http://schemas.microsoft.com/office/drawing/2014/main" id="{D256EE11-E077-4F2C-BC38-0126C02C7E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7" y="157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6</a:t>
                </a:r>
              </a:p>
            </p:txBody>
          </p:sp>
        </p:grpSp>
      </p:grpSp>
      <p:grpSp>
        <p:nvGrpSpPr>
          <p:cNvPr id="4" name="Group 119">
            <a:extLst>
              <a:ext uri="{FF2B5EF4-FFF2-40B4-BE49-F238E27FC236}">
                <a16:creationId xmlns:a16="http://schemas.microsoft.com/office/drawing/2014/main" id="{DC90FDCE-9E59-472E-9AB5-CD0A6E91D12C}"/>
              </a:ext>
            </a:extLst>
          </p:cNvPr>
          <p:cNvGrpSpPr>
            <a:grpSpLocks/>
          </p:cNvGrpSpPr>
          <p:nvPr/>
        </p:nvGrpSpPr>
        <p:grpSpPr bwMode="auto">
          <a:xfrm>
            <a:off x="5775325" y="1989138"/>
            <a:ext cx="2035175" cy="889000"/>
            <a:chOff x="3638" y="1253"/>
            <a:chExt cx="1282" cy="560"/>
          </a:xfrm>
        </p:grpSpPr>
        <p:grpSp>
          <p:nvGrpSpPr>
            <p:cNvPr id="16442" name="Group 114">
              <a:extLst>
                <a:ext uri="{FF2B5EF4-FFF2-40B4-BE49-F238E27FC236}">
                  <a16:creationId xmlns:a16="http://schemas.microsoft.com/office/drawing/2014/main" id="{2D3EE0A2-04C8-4E33-8451-55CD3AC7CF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83" y="1253"/>
              <a:ext cx="737" cy="560"/>
              <a:chOff x="4183" y="1298"/>
              <a:chExt cx="737" cy="560"/>
            </a:xfrm>
          </p:grpSpPr>
          <p:sp>
            <p:nvSpPr>
              <p:cNvPr id="16444" name="Text Box 75">
                <a:extLst>
                  <a:ext uri="{FF2B5EF4-FFF2-40B4-BE49-F238E27FC236}">
                    <a16:creationId xmlns:a16="http://schemas.microsoft.com/office/drawing/2014/main" id="{3EC51BED-1F3D-43A7-8C47-92039BB190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83" y="1401"/>
                <a:ext cx="5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6</a:t>
                </a:r>
                <a:r>
                  <a:rPr lang="en-GB" altLang="en-US" sz="2400" baseline="30000">
                    <a:solidFill>
                      <a:srgbClr val="010066"/>
                    </a:solidFill>
                  </a:rPr>
                  <a:t>-1</a:t>
                </a:r>
                <a:r>
                  <a:rPr lang="en-GB" altLang="en-US" sz="2400">
                    <a:solidFill>
                      <a:srgbClr val="010066"/>
                    </a:solidFill>
                  </a:rPr>
                  <a:t> = </a:t>
                </a:r>
              </a:p>
            </p:txBody>
          </p:sp>
          <p:grpSp>
            <p:nvGrpSpPr>
              <p:cNvPr id="16445" name="Group 76">
                <a:extLst>
                  <a:ext uri="{FF2B5EF4-FFF2-40B4-BE49-F238E27FC236}">
                    <a16:creationId xmlns:a16="http://schemas.microsoft.com/office/drawing/2014/main" id="{E6C122D0-5B8E-437A-B07F-BCBEFBEFE44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694" y="1298"/>
                <a:ext cx="226" cy="560"/>
                <a:chOff x="3245" y="1298"/>
                <a:chExt cx="226" cy="560"/>
              </a:xfrm>
            </p:grpSpPr>
            <p:sp>
              <p:nvSpPr>
                <p:cNvPr id="16446" name="Text Box 77">
                  <a:extLst>
                    <a:ext uri="{FF2B5EF4-FFF2-40B4-BE49-F238E27FC236}">
                      <a16:creationId xmlns:a16="http://schemas.microsoft.com/office/drawing/2014/main" id="{DA869D98-4DF4-493B-88DD-98F1000AC57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47" y="1298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sz="2400">
                      <a:solidFill>
                        <a:srgbClr val="010066"/>
                      </a:solidFill>
                    </a:rPr>
                    <a:t>1</a:t>
                  </a:r>
                </a:p>
              </p:txBody>
            </p:sp>
            <p:sp>
              <p:nvSpPr>
                <p:cNvPr id="16447" name="Line 78">
                  <a:extLst>
                    <a:ext uri="{FF2B5EF4-FFF2-40B4-BE49-F238E27FC236}">
                      <a16:creationId xmlns:a16="http://schemas.microsoft.com/office/drawing/2014/main" id="{34503869-27D9-4680-B597-4B77D75BF4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245" y="1578"/>
                  <a:ext cx="22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6448" name="Text Box 79">
                  <a:extLst>
                    <a:ext uri="{FF2B5EF4-FFF2-40B4-BE49-F238E27FC236}">
                      <a16:creationId xmlns:a16="http://schemas.microsoft.com/office/drawing/2014/main" id="{40C31F72-C337-43C1-B670-132ADBA94C5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47" y="1570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sz="2400">
                      <a:solidFill>
                        <a:srgbClr val="010066"/>
                      </a:solidFill>
                    </a:rPr>
                    <a:t>6</a:t>
                  </a:r>
                </a:p>
              </p:txBody>
            </p:sp>
          </p:grpSp>
        </p:grpSp>
        <p:sp>
          <p:nvSpPr>
            <p:cNvPr id="16443" name="Text Box 80">
              <a:extLst>
                <a:ext uri="{FF2B5EF4-FFF2-40B4-BE49-F238E27FC236}">
                  <a16:creationId xmlns:a16="http://schemas.microsoft.com/office/drawing/2014/main" id="{8B6BE24C-66C4-4B27-BBF9-0E283B2457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8" y="1388"/>
              <a:ext cx="2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or</a:t>
              </a:r>
            </a:p>
          </p:txBody>
        </p:sp>
      </p:grpSp>
      <p:grpSp>
        <p:nvGrpSpPr>
          <p:cNvPr id="16393" name="Group 113">
            <a:extLst>
              <a:ext uri="{FF2B5EF4-FFF2-40B4-BE49-F238E27FC236}">
                <a16:creationId xmlns:a16="http://schemas.microsoft.com/office/drawing/2014/main" id="{1F20F366-6DAA-4226-9FA2-B3DC29B88F86}"/>
              </a:ext>
            </a:extLst>
          </p:cNvPr>
          <p:cNvGrpSpPr>
            <a:grpSpLocks/>
          </p:cNvGrpSpPr>
          <p:nvPr/>
        </p:nvGrpSpPr>
        <p:grpSpPr bwMode="auto">
          <a:xfrm>
            <a:off x="519113" y="3144838"/>
            <a:ext cx="809625" cy="889000"/>
            <a:chOff x="328" y="1827"/>
            <a:chExt cx="510" cy="560"/>
          </a:xfrm>
        </p:grpSpPr>
        <p:sp>
          <p:nvSpPr>
            <p:cNvPr id="16437" name="Text Box 44">
              <a:extLst>
                <a:ext uri="{FF2B5EF4-FFF2-40B4-BE49-F238E27FC236}">
                  <a16:creationId xmlns:a16="http://schemas.microsoft.com/office/drawing/2014/main" id="{1E1C0F08-49A9-4DD8-86AC-772C4E6A21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" y="1963"/>
              <a:ext cx="2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2)</a:t>
              </a:r>
            </a:p>
          </p:txBody>
        </p:sp>
        <p:grpSp>
          <p:nvGrpSpPr>
            <p:cNvPr id="16438" name="Group 51">
              <a:extLst>
                <a:ext uri="{FF2B5EF4-FFF2-40B4-BE49-F238E27FC236}">
                  <a16:creationId xmlns:a16="http://schemas.microsoft.com/office/drawing/2014/main" id="{660160AB-CFBC-4B92-8682-A16C852C52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2" y="1827"/>
              <a:ext cx="226" cy="560"/>
              <a:chOff x="3245" y="1298"/>
              <a:chExt cx="226" cy="560"/>
            </a:xfrm>
          </p:grpSpPr>
          <p:sp>
            <p:nvSpPr>
              <p:cNvPr id="16439" name="Text Box 52">
                <a:extLst>
                  <a:ext uri="{FF2B5EF4-FFF2-40B4-BE49-F238E27FC236}">
                    <a16:creationId xmlns:a16="http://schemas.microsoft.com/office/drawing/2014/main" id="{6928BEEE-40C4-41E5-AB4E-8BE3A65A50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7" y="129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3</a:t>
                </a:r>
              </a:p>
            </p:txBody>
          </p:sp>
          <p:sp>
            <p:nvSpPr>
              <p:cNvPr id="16440" name="Line 53">
                <a:extLst>
                  <a:ext uri="{FF2B5EF4-FFF2-40B4-BE49-F238E27FC236}">
                    <a16:creationId xmlns:a16="http://schemas.microsoft.com/office/drawing/2014/main" id="{CCE9F0A8-4959-497F-A539-70869E687F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45" y="1578"/>
                <a:ext cx="2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41" name="Text Box 54">
                <a:extLst>
                  <a:ext uri="{FF2B5EF4-FFF2-40B4-BE49-F238E27FC236}">
                    <a16:creationId xmlns:a16="http://schemas.microsoft.com/office/drawing/2014/main" id="{29EF547D-805E-4454-9BA8-9697FD5607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7" y="157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7</a:t>
                </a:r>
              </a:p>
            </p:txBody>
          </p:sp>
        </p:grpSp>
      </p:grpSp>
      <p:grpSp>
        <p:nvGrpSpPr>
          <p:cNvPr id="9" name="Group 59">
            <a:extLst>
              <a:ext uri="{FF2B5EF4-FFF2-40B4-BE49-F238E27FC236}">
                <a16:creationId xmlns:a16="http://schemas.microsoft.com/office/drawing/2014/main" id="{A8E50989-52BC-4BBF-8855-B55D3D3A37F4}"/>
              </a:ext>
            </a:extLst>
          </p:cNvPr>
          <p:cNvGrpSpPr>
            <a:grpSpLocks/>
          </p:cNvGrpSpPr>
          <p:nvPr/>
        </p:nvGrpSpPr>
        <p:grpSpPr bwMode="auto">
          <a:xfrm>
            <a:off x="1958975" y="3144838"/>
            <a:ext cx="3811588" cy="889000"/>
            <a:chOff x="1235" y="1827"/>
            <a:chExt cx="2401" cy="560"/>
          </a:xfrm>
        </p:grpSpPr>
        <p:sp>
          <p:nvSpPr>
            <p:cNvPr id="16428" name="Text Box 46">
              <a:extLst>
                <a:ext uri="{FF2B5EF4-FFF2-40B4-BE49-F238E27FC236}">
                  <a16:creationId xmlns:a16="http://schemas.microsoft.com/office/drawing/2014/main" id="{D6355387-3FDD-46C2-AACA-EDA62C7D1A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5" y="1963"/>
              <a:ext cx="2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The reciprocal of       =       </a:t>
              </a:r>
            </a:p>
          </p:txBody>
        </p:sp>
        <p:grpSp>
          <p:nvGrpSpPr>
            <p:cNvPr id="16429" name="Group 47">
              <a:extLst>
                <a:ext uri="{FF2B5EF4-FFF2-40B4-BE49-F238E27FC236}">
                  <a16:creationId xmlns:a16="http://schemas.microsoft.com/office/drawing/2014/main" id="{BEC4A8E0-D6E7-46E3-B604-A12E4A60AB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89" y="1827"/>
              <a:ext cx="226" cy="560"/>
              <a:chOff x="3245" y="1298"/>
              <a:chExt cx="226" cy="560"/>
            </a:xfrm>
          </p:grpSpPr>
          <p:sp>
            <p:nvSpPr>
              <p:cNvPr id="16434" name="Text Box 48">
                <a:extLst>
                  <a:ext uri="{FF2B5EF4-FFF2-40B4-BE49-F238E27FC236}">
                    <a16:creationId xmlns:a16="http://schemas.microsoft.com/office/drawing/2014/main" id="{4AB2D81C-E699-415C-BFD4-10226F88E8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7" y="129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7</a:t>
                </a:r>
              </a:p>
            </p:txBody>
          </p:sp>
          <p:sp>
            <p:nvSpPr>
              <p:cNvPr id="16435" name="Line 49">
                <a:extLst>
                  <a:ext uri="{FF2B5EF4-FFF2-40B4-BE49-F238E27FC236}">
                    <a16:creationId xmlns:a16="http://schemas.microsoft.com/office/drawing/2014/main" id="{973E771E-3AC7-4F2C-AFCB-DC1442EC50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45" y="1578"/>
                <a:ext cx="2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36" name="Text Box 50">
                <a:extLst>
                  <a:ext uri="{FF2B5EF4-FFF2-40B4-BE49-F238E27FC236}">
                    <a16:creationId xmlns:a16="http://schemas.microsoft.com/office/drawing/2014/main" id="{3C1B77A5-663C-460B-A94D-0DF6E5A4D3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7" y="157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3</a:t>
                </a:r>
              </a:p>
            </p:txBody>
          </p:sp>
        </p:grpSp>
        <p:grpSp>
          <p:nvGrpSpPr>
            <p:cNvPr id="16430" name="Group 55">
              <a:extLst>
                <a:ext uri="{FF2B5EF4-FFF2-40B4-BE49-F238E27FC236}">
                  <a16:creationId xmlns:a16="http://schemas.microsoft.com/office/drawing/2014/main" id="{07156BDE-21EA-47D7-AAF6-BA35A6BA73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9" y="1827"/>
              <a:ext cx="226" cy="560"/>
              <a:chOff x="3245" y="1298"/>
              <a:chExt cx="226" cy="560"/>
            </a:xfrm>
          </p:grpSpPr>
          <p:sp>
            <p:nvSpPr>
              <p:cNvPr id="16431" name="Text Box 56">
                <a:extLst>
                  <a:ext uri="{FF2B5EF4-FFF2-40B4-BE49-F238E27FC236}">
                    <a16:creationId xmlns:a16="http://schemas.microsoft.com/office/drawing/2014/main" id="{1AA06D9D-ADF3-40E6-860E-704F18A892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7" y="129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3</a:t>
                </a:r>
              </a:p>
            </p:txBody>
          </p:sp>
          <p:sp>
            <p:nvSpPr>
              <p:cNvPr id="16432" name="Line 57">
                <a:extLst>
                  <a:ext uri="{FF2B5EF4-FFF2-40B4-BE49-F238E27FC236}">
                    <a16:creationId xmlns:a16="http://schemas.microsoft.com/office/drawing/2014/main" id="{B66D7BC4-58C0-4C41-8487-89DBDB9391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45" y="1578"/>
                <a:ext cx="2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33" name="Text Box 58">
                <a:extLst>
                  <a:ext uri="{FF2B5EF4-FFF2-40B4-BE49-F238E27FC236}">
                    <a16:creationId xmlns:a16="http://schemas.microsoft.com/office/drawing/2014/main" id="{1D380C9C-4F75-4A31-BF01-C6F7BAB4F5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7" y="157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7</a:t>
                </a:r>
              </a:p>
            </p:txBody>
          </p:sp>
        </p:grpSp>
      </p:grpSp>
      <p:grpSp>
        <p:nvGrpSpPr>
          <p:cNvPr id="12" name="Group 120">
            <a:extLst>
              <a:ext uri="{FF2B5EF4-FFF2-40B4-BE49-F238E27FC236}">
                <a16:creationId xmlns:a16="http://schemas.microsoft.com/office/drawing/2014/main" id="{30114E3E-8DA9-4BCA-8B31-A552D216AE31}"/>
              </a:ext>
            </a:extLst>
          </p:cNvPr>
          <p:cNvGrpSpPr>
            <a:grpSpLocks/>
          </p:cNvGrpSpPr>
          <p:nvPr/>
        </p:nvGrpSpPr>
        <p:grpSpPr bwMode="auto">
          <a:xfrm>
            <a:off x="5865813" y="3144838"/>
            <a:ext cx="2376487" cy="889000"/>
            <a:chOff x="3695" y="1981"/>
            <a:chExt cx="1497" cy="560"/>
          </a:xfrm>
        </p:grpSpPr>
        <p:sp>
          <p:nvSpPr>
            <p:cNvPr id="16415" name="Text Box 81">
              <a:extLst>
                <a:ext uri="{FF2B5EF4-FFF2-40B4-BE49-F238E27FC236}">
                  <a16:creationId xmlns:a16="http://schemas.microsoft.com/office/drawing/2014/main" id="{08981D17-5901-408D-B571-71D077EEC0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5" y="2117"/>
              <a:ext cx="2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or</a:t>
              </a:r>
            </a:p>
          </p:txBody>
        </p:sp>
        <p:grpSp>
          <p:nvGrpSpPr>
            <p:cNvPr id="16416" name="Group 93">
              <a:extLst>
                <a:ext uri="{FF2B5EF4-FFF2-40B4-BE49-F238E27FC236}">
                  <a16:creationId xmlns:a16="http://schemas.microsoft.com/office/drawing/2014/main" id="{CDA06B4B-1D35-4BDD-9A35-4ECC35C784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4" y="1981"/>
              <a:ext cx="998" cy="560"/>
              <a:chOff x="4150" y="1827"/>
              <a:chExt cx="998" cy="560"/>
            </a:xfrm>
          </p:grpSpPr>
          <p:grpSp>
            <p:nvGrpSpPr>
              <p:cNvPr id="16417" name="Group 82">
                <a:extLst>
                  <a:ext uri="{FF2B5EF4-FFF2-40B4-BE49-F238E27FC236}">
                    <a16:creationId xmlns:a16="http://schemas.microsoft.com/office/drawing/2014/main" id="{8E46F348-DC3F-40A4-97A4-FA9C122EA2D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95" y="1827"/>
                <a:ext cx="226" cy="560"/>
                <a:chOff x="3245" y="1298"/>
                <a:chExt cx="226" cy="560"/>
              </a:xfrm>
            </p:grpSpPr>
            <p:sp>
              <p:nvSpPr>
                <p:cNvPr id="16425" name="Text Box 83">
                  <a:extLst>
                    <a:ext uri="{FF2B5EF4-FFF2-40B4-BE49-F238E27FC236}">
                      <a16:creationId xmlns:a16="http://schemas.microsoft.com/office/drawing/2014/main" id="{1234353E-DB63-48EB-B53A-B438C7E80EF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47" y="1298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sz="2400">
                      <a:solidFill>
                        <a:srgbClr val="010066"/>
                      </a:solidFill>
                    </a:rPr>
                    <a:t>3</a:t>
                  </a:r>
                </a:p>
              </p:txBody>
            </p:sp>
            <p:sp>
              <p:nvSpPr>
                <p:cNvPr id="16426" name="Line 84">
                  <a:extLst>
                    <a:ext uri="{FF2B5EF4-FFF2-40B4-BE49-F238E27FC236}">
                      <a16:creationId xmlns:a16="http://schemas.microsoft.com/office/drawing/2014/main" id="{F9501788-8FBC-4F05-8E64-6838F45FD3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245" y="1578"/>
                  <a:ext cx="22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6427" name="Text Box 85">
                  <a:extLst>
                    <a:ext uri="{FF2B5EF4-FFF2-40B4-BE49-F238E27FC236}">
                      <a16:creationId xmlns:a16="http://schemas.microsoft.com/office/drawing/2014/main" id="{63E85603-3060-44FD-B660-88BA79D238B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47" y="1570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sz="2400">
                      <a:solidFill>
                        <a:srgbClr val="010066"/>
                      </a:solidFill>
                    </a:rPr>
                    <a:t>7</a:t>
                  </a:r>
                </a:p>
              </p:txBody>
            </p:sp>
          </p:grpSp>
          <p:sp>
            <p:nvSpPr>
              <p:cNvPr id="16418" name="Text Box 86">
                <a:extLst>
                  <a:ext uri="{FF2B5EF4-FFF2-40B4-BE49-F238E27FC236}">
                    <a16:creationId xmlns:a16="http://schemas.microsoft.com/office/drawing/2014/main" id="{5071B019-52F0-4230-AE00-06F9A39BCA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8" y="1963"/>
                <a:ext cx="2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=</a:t>
                </a:r>
              </a:p>
            </p:txBody>
          </p:sp>
          <p:grpSp>
            <p:nvGrpSpPr>
              <p:cNvPr id="16419" name="Group 87">
                <a:extLst>
                  <a:ext uri="{FF2B5EF4-FFF2-40B4-BE49-F238E27FC236}">
                    <a16:creationId xmlns:a16="http://schemas.microsoft.com/office/drawing/2014/main" id="{5D7F9BD3-AF6C-4523-B974-11AC8D47B42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922" y="1827"/>
                <a:ext cx="226" cy="560"/>
                <a:chOff x="3245" y="1298"/>
                <a:chExt cx="226" cy="560"/>
              </a:xfrm>
            </p:grpSpPr>
            <p:sp>
              <p:nvSpPr>
                <p:cNvPr id="16422" name="Text Box 88">
                  <a:extLst>
                    <a:ext uri="{FF2B5EF4-FFF2-40B4-BE49-F238E27FC236}">
                      <a16:creationId xmlns:a16="http://schemas.microsoft.com/office/drawing/2014/main" id="{19AB8280-FF8F-438E-BC37-ACEE5945B04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47" y="1298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sz="2400">
                      <a:solidFill>
                        <a:srgbClr val="010066"/>
                      </a:solidFill>
                    </a:rPr>
                    <a:t>7</a:t>
                  </a:r>
                </a:p>
              </p:txBody>
            </p:sp>
            <p:sp>
              <p:nvSpPr>
                <p:cNvPr id="16423" name="Line 89">
                  <a:extLst>
                    <a:ext uri="{FF2B5EF4-FFF2-40B4-BE49-F238E27FC236}">
                      <a16:creationId xmlns:a16="http://schemas.microsoft.com/office/drawing/2014/main" id="{BA3EC759-4539-46C1-96C8-204002F3293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245" y="1578"/>
                  <a:ext cx="22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6424" name="Text Box 90">
                  <a:extLst>
                    <a:ext uri="{FF2B5EF4-FFF2-40B4-BE49-F238E27FC236}">
                      <a16:creationId xmlns:a16="http://schemas.microsoft.com/office/drawing/2014/main" id="{17E2B5CE-F8EC-493E-B907-7B84A89DA3F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47" y="1570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GB" altLang="en-US" sz="2400">
                      <a:solidFill>
                        <a:srgbClr val="010066"/>
                      </a:solidFill>
                    </a:rPr>
                    <a:t>3</a:t>
                  </a:r>
                </a:p>
              </p:txBody>
            </p:sp>
          </p:grpSp>
          <p:sp>
            <p:nvSpPr>
              <p:cNvPr id="16420" name="AutoShape 91">
                <a:extLst>
                  <a:ext uri="{FF2B5EF4-FFF2-40B4-BE49-F238E27FC236}">
                    <a16:creationId xmlns:a16="http://schemas.microsoft.com/office/drawing/2014/main" id="{E0898674-CF09-419B-BE72-B7CBC0356E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0" y="1835"/>
                <a:ext cx="318" cy="545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 sz="2400">
                  <a:solidFill>
                    <a:srgbClr val="010066"/>
                  </a:solidFill>
                </a:endParaRPr>
              </a:p>
            </p:txBody>
          </p:sp>
          <p:sp>
            <p:nvSpPr>
              <p:cNvPr id="16421" name="Text Box 92">
                <a:extLst>
                  <a:ext uri="{FF2B5EF4-FFF2-40B4-BE49-F238E27FC236}">
                    <a16:creationId xmlns:a16="http://schemas.microsoft.com/office/drawing/2014/main" id="{994E197B-6076-4AF2-AAED-0BA77B591B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82" y="1842"/>
                <a:ext cx="25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 baseline="30000">
                    <a:solidFill>
                      <a:srgbClr val="010066"/>
                    </a:solidFill>
                  </a:rPr>
                  <a:t>–1</a:t>
                </a:r>
              </a:p>
            </p:txBody>
          </p:sp>
        </p:grpSp>
      </p:grpSp>
      <p:sp>
        <p:nvSpPr>
          <p:cNvPr id="16396" name="Text Box 60">
            <a:extLst>
              <a:ext uri="{FF2B5EF4-FFF2-40B4-BE49-F238E27FC236}">
                <a16:creationId xmlns:a16="http://schemas.microsoft.com/office/drawing/2014/main" id="{F73511DC-8CBF-4042-A1E0-8378AF91C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4519613"/>
            <a:ext cx="963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3) 0.8</a:t>
            </a:r>
          </a:p>
        </p:txBody>
      </p:sp>
      <p:grpSp>
        <p:nvGrpSpPr>
          <p:cNvPr id="16" name="Group 118">
            <a:extLst>
              <a:ext uri="{FF2B5EF4-FFF2-40B4-BE49-F238E27FC236}">
                <a16:creationId xmlns:a16="http://schemas.microsoft.com/office/drawing/2014/main" id="{935CD8B6-2661-42AB-8289-106AC827A164}"/>
              </a:ext>
            </a:extLst>
          </p:cNvPr>
          <p:cNvGrpSpPr>
            <a:grpSpLocks/>
          </p:cNvGrpSpPr>
          <p:nvPr/>
        </p:nvGrpSpPr>
        <p:grpSpPr bwMode="auto">
          <a:xfrm>
            <a:off x="1958975" y="4302125"/>
            <a:ext cx="1243013" cy="889000"/>
            <a:chOff x="1267" y="2620"/>
            <a:chExt cx="783" cy="560"/>
          </a:xfrm>
        </p:grpSpPr>
        <p:sp>
          <p:nvSpPr>
            <p:cNvPr id="16410" name="Text Box 96">
              <a:extLst>
                <a:ext uri="{FF2B5EF4-FFF2-40B4-BE49-F238E27FC236}">
                  <a16:creationId xmlns:a16="http://schemas.microsoft.com/office/drawing/2014/main" id="{922C6BF9-25FD-4B6B-BB74-7023250E05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7" y="2756"/>
              <a:ext cx="5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0.8 =</a:t>
              </a:r>
            </a:p>
          </p:txBody>
        </p:sp>
        <p:grpSp>
          <p:nvGrpSpPr>
            <p:cNvPr id="16411" name="Group 97">
              <a:extLst>
                <a:ext uri="{FF2B5EF4-FFF2-40B4-BE49-F238E27FC236}">
                  <a16:creationId xmlns:a16="http://schemas.microsoft.com/office/drawing/2014/main" id="{583C5B4F-9996-4BDC-9347-5598B50055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4" y="2620"/>
              <a:ext cx="226" cy="560"/>
              <a:chOff x="3245" y="1298"/>
              <a:chExt cx="226" cy="560"/>
            </a:xfrm>
          </p:grpSpPr>
          <p:sp>
            <p:nvSpPr>
              <p:cNvPr id="16412" name="Text Box 98">
                <a:extLst>
                  <a:ext uri="{FF2B5EF4-FFF2-40B4-BE49-F238E27FC236}">
                    <a16:creationId xmlns:a16="http://schemas.microsoft.com/office/drawing/2014/main" id="{4C93A6B3-1E6A-4A74-8F52-2C665CE4A6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7" y="129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4</a:t>
                </a:r>
              </a:p>
            </p:txBody>
          </p:sp>
          <p:sp>
            <p:nvSpPr>
              <p:cNvPr id="16413" name="Line 99">
                <a:extLst>
                  <a:ext uri="{FF2B5EF4-FFF2-40B4-BE49-F238E27FC236}">
                    <a16:creationId xmlns:a16="http://schemas.microsoft.com/office/drawing/2014/main" id="{316F9A67-EFA0-49CB-97E1-CC81BC6A33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45" y="1578"/>
                <a:ext cx="2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14" name="Text Box 100">
                <a:extLst>
                  <a:ext uri="{FF2B5EF4-FFF2-40B4-BE49-F238E27FC236}">
                    <a16:creationId xmlns:a16="http://schemas.microsoft.com/office/drawing/2014/main" id="{DCEE6395-4763-4F7B-9999-BF7C45030C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7" y="157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5</a:t>
                </a:r>
              </a:p>
            </p:txBody>
          </p:sp>
        </p:grpSp>
      </p:grpSp>
      <p:grpSp>
        <p:nvGrpSpPr>
          <p:cNvPr id="18" name="Group 101">
            <a:extLst>
              <a:ext uri="{FF2B5EF4-FFF2-40B4-BE49-F238E27FC236}">
                <a16:creationId xmlns:a16="http://schemas.microsoft.com/office/drawing/2014/main" id="{104B4160-B322-4AC8-B34A-5A07F3D314C1}"/>
              </a:ext>
            </a:extLst>
          </p:cNvPr>
          <p:cNvGrpSpPr>
            <a:grpSpLocks/>
          </p:cNvGrpSpPr>
          <p:nvPr/>
        </p:nvGrpSpPr>
        <p:grpSpPr bwMode="auto">
          <a:xfrm>
            <a:off x="3619500" y="4303713"/>
            <a:ext cx="3811588" cy="889000"/>
            <a:chOff x="1235" y="1827"/>
            <a:chExt cx="2401" cy="560"/>
          </a:xfrm>
        </p:grpSpPr>
        <p:sp>
          <p:nvSpPr>
            <p:cNvPr id="16401" name="Text Box 102">
              <a:extLst>
                <a:ext uri="{FF2B5EF4-FFF2-40B4-BE49-F238E27FC236}">
                  <a16:creationId xmlns:a16="http://schemas.microsoft.com/office/drawing/2014/main" id="{7C96B070-BDB2-4900-9364-73C2C83040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5" y="1963"/>
              <a:ext cx="2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The reciprocal of       =       </a:t>
              </a:r>
            </a:p>
          </p:txBody>
        </p:sp>
        <p:grpSp>
          <p:nvGrpSpPr>
            <p:cNvPr id="16402" name="Group 103">
              <a:extLst>
                <a:ext uri="{FF2B5EF4-FFF2-40B4-BE49-F238E27FC236}">
                  <a16:creationId xmlns:a16="http://schemas.microsoft.com/office/drawing/2014/main" id="{2B8AD529-D1C8-4A53-A06C-50DB2190C2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89" y="1827"/>
              <a:ext cx="226" cy="560"/>
              <a:chOff x="3245" y="1298"/>
              <a:chExt cx="226" cy="560"/>
            </a:xfrm>
          </p:grpSpPr>
          <p:sp>
            <p:nvSpPr>
              <p:cNvPr id="16407" name="Text Box 104">
                <a:extLst>
                  <a:ext uri="{FF2B5EF4-FFF2-40B4-BE49-F238E27FC236}">
                    <a16:creationId xmlns:a16="http://schemas.microsoft.com/office/drawing/2014/main" id="{53BAA0E9-7486-4063-9D8B-92946EB2A1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7" y="129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5</a:t>
                </a:r>
              </a:p>
            </p:txBody>
          </p:sp>
          <p:sp>
            <p:nvSpPr>
              <p:cNvPr id="16408" name="Line 105">
                <a:extLst>
                  <a:ext uri="{FF2B5EF4-FFF2-40B4-BE49-F238E27FC236}">
                    <a16:creationId xmlns:a16="http://schemas.microsoft.com/office/drawing/2014/main" id="{BF38B68E-6EB4-4D23-827D-E902C9489D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45" y="1578"/>
                <a:ext cx="2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09" name="Text Box 106">
                <a:extLst>
                  <a:ext uri="{FF2B5EF4-FFF2-40B4-BE49-F238E27FC236}">
                    <a16:creationId xmlns:a16="http://schemas.microsoft.com/office/drawing/2014/main" id="{08155722-5B3E-4EC6-AEBA-92666C8DB9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7" y="157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4</a:t>
                </a:r>
              </a:p>
            </p:txBody>
          </p:sp>
        </p:grpSp>
        <p:grpSp>
          <p:nvGrpSpPr>
            <p:cNvPr id="16403" name="Group 107">
              <a:extLst>
                <a:ext uri="{FF2B5EF4-FFF2-40B4-BE49-F238E27FC236}">
                  <a16:creationId xmlns:a16="http://schemas.microsoft.com/office/drawing/2014/main" id="{D1C0107A-CBCD-4E86-B38B-81A714CA89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9" y="1827"/>
              <a:ext cx="226" cy="560"/>
              <a:chOff x="3245" y="1298"/>
              <a:chExt cx="226" cy="560"/>
            </a:xfrm>
          </p:grpSpPr>
          <p:sp>
            <p:nvSpPr>
              <p:cNvPr id="16404" name="Text Box 108">
                <a:extLst>
                  <a:ext uri="{FF2B5EF4-FFF2-40B4-BE49-F238E27FC236}">
                    <a16:creationId xmlns:a16="http://schemas.microsoft.com/office/drawing/2014/main" id="{E6494A58-5F38-41D9-81EF-114005EC41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7" y="129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4</a:t>
                </a:r>
              </a:p>
            </p:txBody>
          </p:sp>
          <p:sp>
            <p:nvSpPr>
              <p:cNvPr id="16405" name="Line 109">
                <a:extLst>
                  <a:ext uri="{FF2B5EF4-FFF2-40B4-BE49-F238E27FC236}">
                    <a16:creationId xmlns:a16="http://schemas.microsoft.com/office/drawing/2014/main" id="{4191C989-8548-4F1C-AE59-0F4CA39017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45" y="1578"/>
                <a:ext cx="2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06" name="Text Box 110">
                <a:extLst>
                  <a:ext uri="{FF2B5EF4-FFF2-40B4-BE49-F238E27FC236}">
                    <a16:creationId xmlns:a16="http://schemas.microsoft.com/office/drawing/2014/main" id="{C54A9BB8-42A4-43CD-BFAC-562ACE8773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7" y="157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5</a:t>
                </a:r>
              </a:p>
            </p:txBody>
          </p:sp>
        </p:grpSp>
      </p:grpSp>
      <p:sp>
        <p:nvSpPr>
          <p:cNvPr id="170095" name="Text Box 111">
            <a:extLst>
              <a:ext uri="{FF2B5EF4-FFF2-40B4-BE49-F238E27FC236}">
                <a16:creationId xmlns:a16="http://schemas.microsoft.com/office/drawing/2014/main" id="{D10C8B7B-04E7-4BE7-91EB-B4D233036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650" y="4519613"/>
            <a:ext cx="1039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= 1.25</a:t>
            </a:r>
          </a:p>
        </p:txBody>
      </p:sp>
      <p:sp>
        <p:nvSpPr>
          <p:cNvPr id="170096" name="Text Box 112">
            <a:extLst>
              <a:ext uri="{FF2B5EF4-FFF2-40B4-BE49-F238E27FC236}">
                <a16:creationId xmlns:a16="http://schemas.microsoft.com/office/drawing/2014/main" id="{BC8AFF1A-4F6C-4ABE-9C09-95E002348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975" y="5419725"/>
            <a:ext cx="3444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or	         0.8</a:t>
            </a:r>
            <a:r>
              <a:rPr lang="en-GB" altLang="en-US" sz="2400" baseline="30000">
                <a:solidFill>
                  <a:srgbClr val="010066"/>
                </a:solidFill>
              </a:rPr>
              <a:t>–1</a:t>
            </a:r>
            <a:r>
              <a:rPr lang="en-GB" altLang="en-US" sz="2400">
                <a:solidFill>
                  <a:srgbClr val="010066"/>
                </a:solidFill>
              </a:rPr>
              <a:t> = 1.25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095" grpId="0"/>
      <p:bldP spid="17009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 descr="right_button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341383D-BDD0-48A5-98B4-5BB458BC98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3" descr="left_button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A30C301-8532-4739-AF0B-2FFB5BE2EC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4">
            <a:extLst>
              <a:ext uri="{FF2B5EF4-FFF2-40B4-BE49-F238E27FC236}">
                <a16:creationId xmlns:a16="http://schemas.microsoft.com/office/drawing/2014/main" id="{13D56031-CB8B-4099-AC2A-29EB1BD977B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Match the reciprocal pairs</a:t>
            </a:r>
          </a:p>
        </p:txBody>
      </p:sp>
      <p:grpSp>
        <p:nvGrpSpPr>
          <p:cNvPr id="2054" name="Group 71">
            <a:extLst>
              <a:ext uri="{FF2B5EF4-FFF2-40B4-BE49-F238E27FC236}">
                <a16:creationId xmlns:a16="http://schemas.microsoft.com/office/drawing/2014/main" id="{9C90D1E9-4EE4-4A90-A50B-5B10C1A39505}"/>
              </a:ext>
            </a:extLst>
          </p:cNvPr>
          <p:cNvGrpSpPr>
            <a:grpSpLocks/>
          </p:cNvGrpSpPr>
          <p:nvPr/>
        </p:nvGrpSpPr>
        <p:grpSpPr bwMode="auto">
          <a:xfrm>
            <a:off x="7304088" y="115888"/>
            <a:ext cx="576262" cy="576262"/>
            <a:chOff x="4601" y="73"/>
            <a:chExt cx="363" cy="363"/>
          </a:xfrm>
        </p:grpSpPr>
        <p:pic>
          <p:nvPicPr>
            <p:cNvPr id="2055" name="Picture 72" descr="flash icon">
              <a:extLst>
                <a:ext uri="{FF2B5EF4-FFF2-40B4-BE49-F238E27FC236}">
                  <a16:creationId xmlns:a16="http://schemas.microsoft.com/office/drawing/2014/main" id="{E96B6FA4-C2AD-474E-9054-D237B88386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9" y="108"/>
              <a:ext cx="28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6" name="Oval 73">
              <a:extLst>
                <a:ext uri="{FF2B5EF4-FFF2-40B4-BE49-F238E27FC236}">
                  <a16:creationId xmlns:a16="http://schemas.microsoft.com/office/drawing/2014/main" id="{7A313B63-36F3-4238-BDE3-93B123B0BF0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601" y="73"/>
              <a:ext cx="363" cy="363"/>
            </a:xfrm>
            <a:prstGeom prst="ellipse">
              <a:avLst/>
            </a:prstGeom>
            <a:noFill/>
            <a:ln w="1270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2400">
                <a:solidFill>
                  <a:srgbClr val="010066"/>
                </a:solidFill>
              </a:endParaRPr>
            </a:p>
          </p:txBody>
        </p:sp>
        <p:sp>
          <p:nvSpPr>
            <p:cNvPr id="2057" name="Oval 74">
              <a:extLst>
                <a:ext uri="{FF2B5EF4-FFF2-40B4-BE49-F238E27FC236}">
                  <a16:creationId xmlns:a16="http://schemas.microsoft.com/office/drawing/2014/main" id="{BF8C2CBF-40B5-447C-9127-28501528BD3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629" y="106"/>
              <a:ext cx="295" cy="295"/>
            </a:xfrm>
            <a:prstGeom prst="ellipse">
              <a:avLst/>
            </a:prstGeom>
            <a:noFill/>
            <a:ln w="25400">
              <a:solidFill>
                <a:srgbClr val="01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2400">
                <a:solidFill>
                  <a:srgbClr val="010066"/>
                </a:solidFill>
              </a:endParaRPr>
            </a:p>
          </p:txBody>
        </p:sp>
      </p:grpSp>
    </p:spTree>
    <p:controls>
      <mc:AlternateContent xmlns:mc="http://schemas.openxmlformats.org/markup-compatibility/2006">
        <mc:Choice xmlns:v="urn:schemas-microsoft-com:vml" Requires="v">
          <p:control spid="2061" r:id="rId2" imgW="9142857" imgH="5187731"/>
        </mc:Choice>
        <mc:Fallback>
          <p:control r:id="rId2" imgW="9142857" imgH="5187731">
            <p:pic>
              <p:nvPicPr>
                <p:cNvPr id="2050" name="ShockwaveFlash1">
                  <a:extLst>
                    <a:ext uri="{FF2B5EF4-FFF2-40B4-BE49-F238E27FC236}">
                      <a16:creationId xmlns:a16="http://schemas.microsoft.com/office/drawing/2014/main" id="{7DE5DDB1-FDC5-4B83-8DF4-AFB794FDF948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906463"/>
                  <a:ext cx="9142413" cy="51879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j0290181">
            <a:extLst>
              <a:ext uri="{FF2B5EF4-FFF2-40B4-BE49-F238E27FC236}">
                <a16:creationId xmlns:a16="http://schemas.microsoft.com/office/drawing/2014/main" id="{B5BCDFF3-F876-42E7-819B-2676CD67E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908050"/>
            <a:ext cx="6985000" cy="424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Rectangle 3">
            <a:extLst>
              <a:ext uri="{FF2B5EF4-FFF2-40B4-BE49-F238E27FC236}">
                <a16:creationId xmlns:a16="http://schemas.microsoft.com/office/drawing/2014/main" id="{A7BBC3E4-7BE8-4DD5-8894-C8E170CB69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4581128"/>
            <a:ext cx="8642350" cy="1368822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GB" altLang="en-US" sz="3600" b="1" dirty="0">
                <a:latin typeface="Times New Roman" panose="02020603050405020304" pitchFamily="18" charset="0"/>
              </a:rPr>
              <a:t>Nelson</a:t>
            </a:r>
            <a:br>
              <a:rPr lang="en-GB" altLang="en-US" sz="3600" b="1" dirty="0">
                <a:latin typeface="Times New Roman" panose="02020603050405020304" pitchFamily="18" charset="0"/>
              </a:rPr>
            </a:br>
            <a:r>
              <a:rPr lang="en-GB" altLang="en-US" sz="3600" b="1" dirty="0">
                <a:latin typeface="Times New Roman" panose="02020603050405020304" pitchFamily="18" charset="0"/>
              </a:rPr>
              <a:t>Page 222 #s 4ace, 5bdf, 6bdf, 7ace &amp; 8bdef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CBCB7CD4-D02A-4180-A9DF-5EE376D1B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2952750"/>
          </a:xfrm>
        </p:spPr>
        <p:txBody>
          <a:bodyPr/>
          <a:lstStyle/>
          <a:p>
            <a:pPr eaLnBrk="1" hangingPunct="1"/>
            <a:r>
              <a:rPr lang="en-GB" altLang="en-US" dirty="0">
                <a:latin typeface="Times New Roman" panose="02020603050405020304" pitchFamily="18" charset="0"/>
              </a:rPr>
              <a:t>To succeed at this lesson today you need to know and be able to use…</a:t>
            </a:r>
          </a:p>
          <a:p>
            <a:pPr eaLnBrk="1" hangingPunct="1"/>
            <a:r>
              <a:rPr lang="en-GB" altLang="en-US" dirty="0">
                <a:latin typeface="Times New Roman" panose="02020603050405020304" pitchFamily="18" charset="0"/>
              </a:rPr>
              <a:t>1. The five basic exponent laws</a:t>
            </a:r>
          </a:p>
          <a:p>
            <a:pPr eaLnBrk="1" hangingPunct="1"/>
            <a:r>
              <a:rPr lang="en-GB" altLang="en-US" dirty="0">
                <a:latin typeface="Times New Roman" panose="02020603050405020304" pitchFamily="18" charset="0"/>
              </a:rPr>
              <a:t>2. Negative exponents</a:t>
            </a:r>
          </a:p>
          <a:p>
            <a:pPr eaLnBrk="1" hangingPunct="1"/>
            <a:r>
              <a:rPr lang="en-GB" altLang="en-US" dirty="0">
                <a:latin typeface="Times New Roman" panose="02020603050405020304" pitchFamily="18" charset="0"/>
              </a:rPr>
              <a:t>3. Regular math laws for coefficients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FD4D6819-233B-4824-84F0-DB941470B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7991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/>
      <p:bldP spid="3379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0196416">
            <a:extLst>
              <a:ext uri="{FF2B5EF4-FFF2-40B4-BE49-F238E27FC236}">
                <a16:creationId xmlns:a16="http://schemas.microsoft.com/office/drawing/2014/main" id="{0B229634-9420-49E0-9F56-0E9ED73AD6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268413"/>
            <a:ext cx="6911975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Rectangle 3">
            <a:extLst>
              <a:ext uri="{FF2B5EF4-FFF2-40B4-BE49-F238E27FC236}">
                <a16:creationId xmlns:a16="http://schemas.microsoft.com/office/drawing/2014/main" id="{3DBED1B6-8DC7-4F97-8C54-089FDAB343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2130425"/>
            <a:ext cx="7631112" cy="2811463"/>
          </a:xfrm>
        </p:spPr>
        <p:txBody>
          <a:bodyPr/>
          <a:lstStyle/>
          <a:p>
            <a:pPr eaLnBrk="1" hangingPunct="1"/>
            <a:r>
              <a:rPr lang="en-US" altLang="en-US" sz="6000" b="1">
                <a:latin typeface="Comic Sans MS" panose="030F0702030302020204" pitchFamily="66" charset="0"/>
              </a:rPr>
              <a:t>Use the Exponent Laws</a:t>
            </a:r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FE697826-B944-4D8E-BD33-105BEC47E58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620713"/>
            <a:ext cx="6400800" cy="863600"/>
          </a:xfrm>
        </p:spPr>
        <p:txBody>
          <a:bodyPr/>
          <a:lstStyle/>
          <a:p>
            <a:pPr eaLnBrk="1" hangingPunct="1"/>
            <a:r>
              <a:rPr lang="en-GB" altLang="en-US" sz="4800" b="1">
                <a:latin typeface="Bradley Hand ITC" panose="03070402050302030203" pitchFamily="66" charset="0"/>
              </a:rPr>
              <a:t>We are Learning to……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3277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72DCDC9-5E54-4FB5-8D77-928290EF192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3810000" cy="533400"/>
          </a:xfrm>
          <a:noFill/>
        </p:spPr>
        <p:txBody>
          <a:bodyPr/>
          <a:lstStyle/>
          <a:p>
            <a:pPr algn="l" eaLnBrk="1" hangingPunct="1"/>
            <a:r>
              <a:rPr lang="en-GB" altLang="en-US" sz="2800" b="1">
                <a:solidFill>
                  <a:srgbClr val="5B0091"/>
                </a:solidFill>
              </a:rPr>
              <a:t>Exponent notation</a:t>
            </a:r>
          </a:p>
        </p:txBody>
      </p:sp>
      <p:pic>
        <p:nvPicPr>
          <p:cNvPr id="7171" name="Picture 3" descr="right_button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EC47A40-07D3-41AE-AE3B-A0F1EF2C7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left_button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EDF9193-CA25-424D-B659-A0FEE564F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5">
            <a:extLst>
              <a:ext uri="{FF2B5EF4-FFF2-40B4-BE49-F238E27FC236}">
                <a16:creationId xmlns:a16="http://schemas.microsoft.com/office/drawing/2014/main" id="{86DF466C-9556-437F-9D28-438CC6011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1066800"/>
            <a:ext cx="8397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We use exponent notation to show repeated multiplication by the same number.</a:t>
            </a:r>
          </a:p>
        </p:txBody>
      </p:sp>
      <p:sp>
        <p:nvSpPr>
          <p:cNvPr id="52230" name="Text Box 6">
            <a:extLst>
              <a:ext uri="{FF2B5EF4-FFF2-40B4-BE49-F238E27FC236}">
                <a16:creationId xmlns:a16="http://schemas.microsoft.com/office/drawing/2014/main" id="{C044C445-2642-4E80-979F-359A9F949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2049463"/>
            <a:ext cx="196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For example:</a:t>
            </a:r>
          </a:p>
        </p:txBody>
      </p:sp>
      <p:sp>
        <p:nvSpPr>
          <p:cNvPr id="52231" name="Text Box 7">
            <a:extLst>
              <a:ext uri="{FF2B5EF4-FFF2-40B4-BE49-F238E27FC236}">
                <a16:creationId xmlns:a16="http://schemas.microsoft.com/office/drawing/2014/main" id="{DC5DC050-32A1-4CCC-8562-23C8E7BBA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2667000"/>
            <a:ext cx="8105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we can use exponent notation to write </a:t>
            </a:r>
            <a:r>
              <a:rPr lang="en-GB" altLang="en-US" sz="2400" b="1">
                <a:solidFill>
                  <a:srgbClr val="FF6600"/>
                </a:solidFill>
              </a:rPr>
              <a:t>2 </a:t>
            </a:r>
            <a:r>
              <a:rPr lang="en-GB" altLang="en-US" sz="2400" b="1">
                <a:solidFill>
                  <a:srgbClr val="FF6600"/>
                </a:solidFill>
                <a:cs typeface="Arial" panose="020B0604020202020204" pitchFamily="34" charset="0"/>
              </a:rPr>
              <a:t>× 2 × 2 × 2 × 2</a:t>
            </a:r>
            <a:r>
              <a:rPr lang="en-GB" altLang="en-US" sz="2400">
                <a:solidFill>
                  <a:srgbClr val="010066"/>
                </a:solidFill>
                <a:cs typeface="Arial" panose="020B0604020202020204" pitchFamily="34" charset="0"/>
              </a:rPr>
              <a:t> as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52232" name="Text Box 8">
            <a:extLst>
              <a:ext uri="{FF2B5EF4-FFF2-40B4-BE49-F238E27FC236}">
                <a16:creationId xmlns:a16="http://schemas.microsoft.com/office/drawing/2014/main" id="{73D2E7FD-1902-49C9-AA68-5AF76EA4B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3388" y="3559175"/>
            <a:ext cx="657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4000">
                <a:solidFill>
                  <a:srgbClr val="010066"/>
                </a:solidFill>
              </a:rPr>
              <a:t>2</a:t>
            </a:r>
            <a:r>
              <a:rPr lang="en-GB" altLang="en-US" sz="4000" baseline="30000">
                <a:solidFill>
                  <a:srgbClr val="010066"/>
                </a:solidFill>
              </a:rPr>
              <a:t>5</a:t>
            </a:r>
          </a:p>
        </p:txBody>
      </p:sp>
      <p:sp>
        <p:nvSpPr>
          <p:cNvPr id="52233" name="Text Box 9">
            <a:extLst>
              <a:ext uri="{FF2B5EF4-FFF2-40B4-BE49-F238E27FC236}">
                <a16:creationId xmlns:a16="http://schemas.microsoft.com/office/drawing/2014/main" id="{C470CBCC-7E26-4350-A486-6E0F428DB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4814888"/>
            <a:ext cx="6724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This number is read as ‘two to the power of five’.</a:t>
            </a:r>
          </a:p>
        </p:txBody>
      </p:sp>
      <p:sp>
        <p:nvSpPr>
          <p:cNvPr id="52234" name="Text Box 10">
            <a:extLst>
              <a:ext uri="{FF2B5EF4-FFF2-40B4-BE49-F238E27FC236}">
                <a16:creationId xmlns:a16="http://schemas.microsoft.com/office/drawing/2014/main" id="{CCCE92F6-5C0C-4452-8437-AD6FD0003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486400"/>
            <a:ext cx="728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2</a:t>
            </a:r>
            <a:r>
              <a:rPr lang="en-GB" altLang="en-US" sz="2400" baseline="30000">
                <a:solidFill>
                  <a:srgbClr val="010066"/>
                </a:solidFill>
              </a:rPr>
              <a:t>5</a:t>
            </a:r>
            <a:r>
              <a:rPr lang="en-GB" altLang="en-US" sz="2400">
                <a:solidFill>
                  <a:srgbClr val="010066"/>
                </a:solidFill>
              </a:rPr>
              <a:t> =</a:t>
            </a:r>
          </a:p>
        </p:txBody>
      </p:sp>
      <p:sp>
        <p:nvSpPr>
          <p:cNvPr id="52235" name="Text Box 11">
            <a:extLst>
              <a:ext uri="{FF2B5EF4-FFF2-40B4-BE49-F238E27FC236}">
                <a16:creationId xmlns:a16="http://schemas.microsoft.com/office/drawing/2014/main" id="{911B5001-B6BF-43A6-993E-805FC81B6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9013" y="5486400"/>
            <a:ext cx="2679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/>
              <a:t>2 </a:t>
            </a:r>
            <a:r>
              <a:rPr lang="en-GB" altLang="en-US" sz="2400">
                <a:cs typeface="Arial" panose="020B0604020202020204" pitchFamily="34" charset="0"/>
              </a:rPr>
              <a:t>× 2 × 2 × 2 × 2 =</a:t>
            </a:r>
          </a:p>
        </p:txBody>
      </p:sp>
      <p:sp>
        <p:nvSpPr>
          <p:cNvPr id="52236" name="Text Box 12">
            <a:extLst>
              <a:ext uri="{FF2B5EF4-FFF2-40B4-BE49-F238E27FC236}">
                <a16:creationId xmlns:a16="http://schemas.microsoft.com/office/drawing/2014/main" id="{2C896D8D-382C-44D3-9393-54CE1D582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1400" y="54864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32</a:t>
            </a:r>
          </a:p>
        </p:txBody>
      </p:sp>
      <p:sp>
        <p:nvSpPr>
          <p:cNvPr id="52237" name="Text Box 13">
            <a:extLst>
              <a:ext uri="{FF2B5EF4-FFF2-40B4-BE49-F238E27FC236}">
                <a16:creationId xmlns:a16="http://schemas.microsoft.com/office/drawing/2014/main" id="{75892C05-EA8C-41AE-B902-70EE5653E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202113"/>
            <a:ext cx="763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000" b="1">
                <a:solidFill>
                  <a:srgbClr val="FF6600"/>
                </a:solidFill>
              </a:rPr>
              <a:t>base</a:t>
            </a:r>
          </a:p>
        </p:txBody>
      </p:sp>
      <p:sp>
        <p:nvSpPr>
          <p:cNvPr id="52238" name="Text Box 14">
            <a:extLst>
              <a:ext uri="{FF2B5EF4-FFF2-40B4-BE49-F238E27FC236}">
                <a16:creationId xmlns:a16="http://schemas.microsoft.com/office/drawing/2014/main" id="{07436BF9-FA5F-462D-8840-B1D54B728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525" y="3352800"/>
            <a:ext cx="25066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000" b="1">
                <a:solidFill>
                  <a:srgbClr val="FF6600"/>
                </a:solidFill>
              </a:rPr>
              <a:t>Exponent or power</a:t>
            </a:r>
          </a:p>
        </p:txBody>
      </p:sp>
      <p:sp>
        <p:nvSpPr>
          <p:cNvPr id="52239" name="Line 15">
            <a:extLst>
              <a:ext uri="{FF2B5EF4-FFF2-40B4-BE49-F238E27FC236}">
                <a16:creationId xmlns:a16="http://schemas.microsoft.com/office/drawing/2014/main" id="{31561D7D-6F22-4ABE-A154-71A7D4546C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4038600"/>
            <a:ext cx="53340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40" name="Line 16">
            <a:extLst>
              <a:ext uri="{FF2B5EF4-FFF2-40B4-BE49-F238E27FC236}">
                <a16:creationId xmlns:a16="http://schemas.microsoft.com/office/drawing/2014/main" id="{271BFD1D-DE3F-42AB-8DDE-C01BE4AD2D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3581400"/>
            <a:ext cx="53340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 autoUpdateAnimBg="0"/>
      <p:bldP spid="52231" grpId="0" autoUpdateAnimBg="0"/>
      <p:bldP spid="52232" grpId="0" autoUpdateAnimBg="0"/>
      <p:bldP spid="52233" grpId="0" autoUpdateAnimBg="0"/>
      <p:bldP spid="52234" grpId="0" autoUpdateAnimBg="0"/>
      <p:bldP spid="52235" grpId="0" autoUpdateAnimBg="0"/>
      <p:bldP spid="52236" grpId="0" autoUpdateAnimBg="0"/>
      <p:bldP spid="52237" grpId="0" autoUpdateAnimBg="0"/>
      <p:bldP spid="5223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4C83588-D496-4CCB-AC37-D74DF94506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7588250" cy="533400"/>
          </a:xfrm>
          <a:noFill/>
        </p:spPr>
        <p:txBody>
          <a:bodyPr/>
          <a:lstStyle/>
          <a:p>
            <a:pPr eaLnBrk="1" hangingPunct="1"/>
            <a:r>
              <a:rPr lang="en-GB" altLang="en-US">
                <a:solidFill>
                  <a:srgbClr val="5B0091"/>
                </a:solidFill>
              </a:rPr>
              <a:t>Multiplying numbers in exponent form</a:t>
            </a:r>
          </a:p>
        </p:txBody>
      </p:sp>
      <p:pic>
        <p:nvPicPr>
          <p:cNvPr id="8195" name="Picture 3" descr="right_button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6E2632E-415F-4A7D-B3E6-A25A88E730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 descr="left_button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3E9FB9F-B403-43AD-81EB-34A783138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5">
            <a:extLst>
              <a:ext uri="{FF2B5EF4-FFF2-40B4-BE49-F238E27FC236}">
                <a16:creationId xmlns:a16="http://schemas.microsoft.com/office/drawing/2014/main" id="{EA4CD237-2316-40FE-A3D8-3C167A510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990600"/>
            <a:ext cx="84740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When we multiply two numbers written in exponent form and with the same base we can see an interesting result.</a:t>
            </a:r>
          </a:p>
        </p:txBody>
      </p:sp>
      <p:sp>
        <p:nvSpPr>
          <p:cNvPr id="91142" name="Text Box 6">
            <a:extLst>
              <a:ext uri="{FF2B5EF4-FFF2-40B4-BE49-F238E27FC236}">
                <a16:creationId xmlns:a16="http://schemas.microsoft.com/office/drawing/2014/main" id="{1BE5BD39-BC39-4E9B-B62A-F2D4094B6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828800"/>
            <a:ext cx="196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For example:</a:t>
            </a:r>
          </a:p>
        </p:txBody>
      </p:sp>
      <p:sp>
        <p:nvSpPr>
          <p:cNvPr id="91143" name="Text Box 7">
            <a:extLst>
              <a:ext uri="{FF2B5EF4-FFF2-40B4-BE49-F238E27FC236}">
                <a16:creationId xmlns:a16="http://schemas.microsoft.com/office/drawing/2014/main" id="{F3323E0B-70EB-4037-A970-2624BAA49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2362200"/>
            <a:ext cx="1357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3</a:t>
            </a:r>
            <a:r>
              <a:rPr lang="en-GB" altLang="en-US" sz="2400" baseline="30000">
                <a:solidFill>
                  <a:srgbClr val="010066"/>
                </a:solidFill>
              </a:rPr>
              <a:t>4</a:t>
            </a:r>
            <a:r>
              <a:rPr lang="en-GB" altLang="en-US" sz="2400">
                <a:solidFill>
                  <a:srgbClr val="010066"/>
                </a:solidFill>
              </a:rPr>
              <a:t> × 3</a:t>
            </a:r>
            <a:r>
              <a:rPr lang="en-GB" altLang="en-US" sz="2400" baseline="30000">
                <a:solidFill>
                  <a:srgbClr val="010066"/>
                </a:solidFill>
              </a:rPr>
              <a:t>2</a:t>
            </a:r>
            <a:r>
              <a:rPr lang="en-GB" altLang="en-US" sz="2400">
                <a:solidFill>
                  <a:srgbClr val="010066"/>
                </a:solidFill>
              </a:rPr>
              <a:t> =</a:t>
            </a:r>
          </a:p>
        </p:txBody>
      </p:sp>
      <p:sp>
        <p:nvSpPr>
          <p:cNvPr id="91144" name="Text Box 8">
            <a:extLst>
              <a:ext uri="{FF2B5EF4-FFF2-40B4-BE49-F238E27FC236}">
                <a16:creationId xmlns:a16="http://schemas.microsoft.com/office/drawing/2014/main" id="{72341E53-4BB2-4278-98D2-5568205D8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900" y="2362200"/>
            <a:ext cx="3340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(3 × 3 × 3 × 3) × (3 × 3)</a:t>
            </a:r>
          </a:p>
        </p:txBody>
      </p:sp>
      <p:sp>
        <p:nvSpPr>
          <p:cNvPr id="91145" name="Text Box 9">
            <a:extLst>
              <a:ext uri="{FF2B5EF4-FFF2-40B4-BE49-F238E27FC236}">
                <a16:creationId xmlns:a16="http://schemas.microsoft.com/office/drawing/2014/main" id="{E1B5380F-4F45-4E42-87A6-1C1DC4479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781300"/>
            <a:ext cx="3195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= 3 × 3 × 3 × 3 × 3 × 3</a:t>
            </a:r>
          </a:p>
        </p:txBody>
      </p:sp>
      <p:sp>
        <p:nvSpPr>
          <p:cNvPr id="91146" name="Text Box 10">
            <a:extLst>
              <a:ext uri="{FF2B5EF4-FFF2-40B4-BE49-F238E27FC236}">
                <a16:creationId xmlns:a16="http://schemas.microsoft.com/office/drawing/2014/main" id="{94EAA5CB-B0E1-4EFB-91DD-A8C143CE1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200400"/>
            <a:ext cx="728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= 3</a:t>
            </a:r>
            <a:r>
              <a:rPr lang="en-GB" altLang="en-US" sz="2400" baseline="30000">
                <a:solidFill>
                  <a:srgbClr val="010066"/>
                </a:solidFill>
              </a:rPr>
              <a:t>6</a:t>
            </a:r>
          </a:p>
        </p:txBody>
      </p:sp>
      <p:sp>
        <p:nvSpPr>
          <p:cNvPr id="91147" name="Text Box 11">
            <a:extLst>
              <a:ext uri="{FF2B5EF4-FFF2-40B4-BE49-F238E27FC236}">
                <a16:creationId xmlns:a16="http://schemas.microsoft.com/office/drawing/2014/main" id="{8C1594F5-5D17-49D8-9C77-C67DDDD57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3733800"/>
            <a:ext cx="1357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7</a:t>
            </a:r>
            <a:r>
              <a:rPr lang="en-GB" altLang="en-US" sz="2400" baseline="30000">
                <a:solidFill>
                  <a:srgbClr val="010066"/>
                </a:solidFill>
              </a:rPr>
              <a:t>3</a:t>
            </a:r>
            <a:r>
              <a:rPr lang="en-GB" altLang="en-US" sz="2400">
                <a:solidFill>
                  <a:srgbClr val="010066"/>
                </a:solidFill>
              </a:rPr>
              <a:t> × 7</a:t>
            </a:r>
            <a:r>
              <a:rPr lang="en-GB" altLang="en-US" sz="2400" baseline="30000">
                <a:solidFill>
                  <a:srgbClr val="010066"/>
                </a:solidFill>
              </a:rPr>
              <a:t>5</a:t>
            </a:r>
            <a:r>
              <a:rPr lang="en-GB" altLang="en-US" sz="2400">
                <a:solidFill>
                  <a:srgbClr val="010066"/>
                </a:solidFill>
              </a:rPr>
              <a:t> =</a:t>
            </a:r>
          </a:p>
        </p:txBody>
      </p:sp>
      <p:sp>
        <p:nvSpPr>
          <p:cNvPr id="91148" name="Text Box 12">
            <a:extLst>
              <a:ext uri="{FF2B5EF4-FFF2-40B4-BE49-F238E27FC236}">
                <a16:creationId xmlns:a16="http://schemas.microsoft.com/office/drawing/2014/main" id="{B9689BD5-E9AD-4993-92F5-CE124468F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900" y="3733800"/>
            <a:ext cx="4371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(7 × 7 × 7) × (7 × 7 × 7 × 7 × 7)</a:t>
            </a:r>
          </a:p>
        </p:txBody>
      </p:sp>
      <p:sp>
        <p:nvSpPr>
          <p:cNvPr id="91149" name="Text Box 13">
            <a:extLst>
              <a:ext uri="{FF2B5EF4-FFF2-40B4-BE49-F238E27FC236}">
                <a16:creationId xmlns:a16="http://schemas.microsoft.com/office/drawing/2014/main" id="{B32296EB-E66C-4A46-AD25-9914B7AD2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152900"/>
            <a:ext cx="4227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= 7 × 7 × 7 × 7 × 7 × 7 × 7 × 7</a:t>
            </a:r>
          </a:p>
        </p:txBody>
      </p:sp>
      <p:sp>
        <p:nvSpPr>
          <p:cNvPr id="91150" name="Text Box 14">
            <a:extLst>
              <a:ext uri="{FF2B5EF4-FFF2-40B4-BE49-F238E27FC236}">
                <a16:creationId xmlns:a16="http://schemas.microsoft.com/office/drawing/2014/main" id="{26B420E6-54D7-421B-A5CE-1FAF46647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572000"/>
            <a:ext cx="728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= 7</a:t>
            </a:r>
            <a:r>
              <a:rPr lang="en-GB" altLang="en-US" sz="2400" baseline="30000">
                <a:solidFill>
                  <a:srgbClr val="010066"/>
                </a:solidFill>
              </a:rPr>
              <a:t>8</a:t>
            </a:r>
          </a:p>
        </p:txBody>
      </p:sp>
      <p:sp>
        <p:nvSpPr>
          <p:cNvPr id="91151" name="Text Box 15">
            <a:extLst>
              <a:ext uri="{FF2B5EF4-FFF2-40B4-BE49-F238E27FC236}">
                <a16:creationId xmlns:a16="http://schemas.microsoft.com/office/drawing/2014/main" id="{C812DD31-5482-4B59-B63B-E47F81F34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3" y="5360988"/>
            <a:ext cx="855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2400">
                <a:solidFill>
                  <a:srgbClr val="010066"/>
                </a:solidFill>
              </a:rPr>
              <a:t>What do you notice?</a:t>
            </a:r>
          </a:p>
        </p:txBody>
      </p:sp>
      <p:sp>
        <p:nvSpPr>
          <p:cNvPr id="91152" name="Text Box 16">
            <a:extLst>
              <a:ext uri="{FF2B5EF4-FFF2-40B4-BE49-F238E27FC236}">
                <a16:creationId xmlns:a16="http://schemas.microsoft.com/office/drawing/2014/main" id="{124BBB64-293E-4D42-8327-2669E2849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3" y="5159375"/>
            <a:ext cx="8550275" cy="8604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GB" sz="2400">
                <a:solidFill>
                  <a:srgbClr val="010066"/>
                </a:solidFill>
                <a:latin typeface="Arial" charset="0"/>
              </a:rPr>
              <a:t>When we </a:t>
            </a:r>
            <a:r>
              <a:rPr lang="en-GB" sz="2400" b="1">
                <a:solidFill>
                  <a:srgbClr val="010066"/>
                </a:solidFill>
                <a:latin typeface="Arial" charset="0"/>
              </a:rPr>
              <a:t>multiply</a:t>
            </a:r>
            <a:r>
              <a:rPr lang="en-GB" sz="2400">
                <a:solidFill>
                  <a:srgbClr val="010066"/>
                </a:solidFill>
                <a:latin typeface="Arial" charset="0"/>
              </a:rPr>
              <a:t> two numbers with the </a:t>
            </a:r>
            <a:r>
              <a:rPr lang="en-GB" sz="2400" b="1">
                <a:solidFill>
                  <a:srgbClr val="010066"/>
                </a:solidFill>
                <a:latin typeface="Arial" charset="0"/>
              </a:rPr>
              <a:t>same base</a:t>
            </a:r>
            <a:r>
              <a:rPr lang="en-GB" sz="2400">
                <a:solidFill>
                  <a:srgbClr val="010066"/>
                </a:solidFill>
                <a:latin typeface="Arial" charset="0"/>
              </a:rPr>
              <a:t> the exponents are </a:t>
            </a:r>
            <a:r>
              <a:rPr lang="en-GB" sz="2400" b="1">
                <a:solidFill>
                  <a:srgbClr val="010066"/>
                </a:solidFill>
                <a:latin typeface="Arial" charset="0"/>
              </a:rPr>
              <a:t>added</a:t>
            </a:r>
            <a:r>
              <a:rPr lang="en-GB" sz="2400">
                <a:solidFill>
                  <a:srgbClr val="010066"/>
                </a:solidFill>
                <a:latin typeface="Arial" charset="0"/>
              </a:rPr>
              <a:t>.</a:t>
            </a:r>
            <a:r>
              <a:rPr lang="en-US" sz="2400">
                <a:solidFill>
                  <a:srgbClr val="010066"/>
                </a:solidFill>
                <a:latin typeface="Arial" charset="0"/>
              </a:rPr>
              <a:t> In general, </a:t>
            </a:r>
            <a:r>
              <a:rPr lang="en-GB" sz="2400" b="1" i="1">
                <a:solidFill>
                  <a:srgbClr val="FF6600"/>
                </a:solidFill>
                <a:latin typeface="Times New Roman" pitchFamily="18" charset="0"/>
              </a:rPr>
              <a:t>x</a:t>
            </a:r>
            <a:r>
              <a:rPr lang="en-GB" sz="2400" b="1" i="1" baseline="30000">
                <a:solidFill>
                  <a:srgbClr val="FF6600"/>
                </a:solidFill>
                <a:latin typeface="Times New Roman" pitchFamily="18" charset="0"/>
              </a:rPr>
              <a:t>m</a:t>
            </a:r>
            <a:r>
              <a:rPr lang="en-GB" sz="2400" b="1">
                <a:solidFill>
                  <a:srgbClr val="FF6600"/>
                </a:solidFill>
                <a:latin typeface="Arial" charset="0"/>
              </a:rPr>
              <a:t> × </a:t>
            </a:r>
            <a:r>
              <a:rPr lang="en-GB" sz="2400" b="1" i="1">
                <a:solidFill>
                  <a:srgbClr val="FF6600"/>
                </a:solidFill>
                <a:latin typeface="Times New Roman" pitchFamily="18" charset="0"/>
              </a:rPr>
              <a:t>x</a:t>
            </a:r>
            <a:r>
              <a:rPr lang="en-GB" sz="2400" b="1" i="1" baseline="30000">
                <a:solidFill>
                  <a:srgbClr val="FF6600"/>
                </a:solidFill>
                <a:latin typeface="Times New Roman" pitchFamily="18" charset="0"/>
              </a:rPr>
              <a:t>n</a:t>
            </a:r>
            <a:r>
              <a:rPr lang="en-GB" sz="2400" b="1">
                <a:solidFill>
                  <a:srgbClr val="FF6600"/>
                </a:solidFill>
                <a:latin typeface="Arial" charset="0"/>
              </a:rPr>
              <a:t> = </a:t>
            </a:r>
            <a:r>
              <a:rPr lang="en-GB" sz="2400" b="1" i="1">
                <a:solidFill>
                  <a:srgbClr val="FF6600"/>
                </a:solidFill>
                <a:latin typeface="Times New Roman" pitchFamily="18" charset="0"/>
              </a:rPr>
              <a:t>x</a:t>
            </a:r>
            <a:r>
              <a:rPr lang="en-GB" sz="2400" b="1" baseline="30000">
                <a:solidFill>
                  <a:srgbClr val="FF6600"/>
                </a:solidFill>
                <a:latin typeface="Arial" charset="0"/>
              </a:rPr>
              <a:t>(</a:t>
            </a:r>
            <a:r>
              <a:rPr lang="en-GB" sz="2400" b="1" i="1" baseline="30000">
                <a:solidFill>
                  <a:srgbClr val="FF6600"/>
                </a:solidFill>
                <a:latin typeface="Times New Roman" pitchFamily="18" charset="0"/>
              </a:rPr>
              <a:t>m + n</a:t>
            </a:r>
            <a:r>
              <a:rPr lang="en-GB" sz="2400" b="1" baseline="30000">
                <a:solidFill>
                  <a:srgbClr val="FF6600"/>
                </a:solidFill>
                <a:latin typeface="Arial" charset="0"/>
              </a:rPr>
              <a:t>)</a:t>
            </a:r>
            <a:endParaRPr lang="en-GB" sz="2400" b="1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91153" name="Text Box 17">
            <a:extLst>
              <a:ext uri="{FF2B5EF4-FFF2-40B4-BE49-F238E27FC236}">
                <a16:creationId xmlns:a16="http://schemas.microsoft.com/office/drawing/2014/main" id="{3D65040E-A811-41C7-A71B-E0E0969AD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200400"/>
            <a:ext cx="1211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FF6600"/>
                </a:solidFill>
              </a:rPr>
              <a:t>= 3</a:t>
            </a:r>
            <a:r>
              <a:rPr lang="en-GB" altLang="en-US" sz="2400" baseline="30000">
                <a:solidFill>
                  <a:srgbClr val="FF6600"/>
                </a:solidFill>
              </a:rPr>
              <a:t>(4 + 2)</a:t>
            </a:r>
          </a:p>
        </p:txBody>
      </p:sp>
      <p:sp>
        <p:nvSpPr>
          <p:cNvPr id="91154" name="Text Box 18">
            <a:extLst>
              <a:ext uri="{FF2B5EF4-FFF2-40B4-BE49-F238E27FC236}">
                <a16:creationId xmlns:a16="http://schemas.microsoft.com/office/drawing/2014/main" id="{EF459E94-EEEB-49DE-B679-8703EE50D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572000"/>
            <a:ext cx="1211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FF6600"/>
                </a:solidFill>
              </a:rPr>
              <a:t>= 7</a:t>
            </a:r>
            <a:r>
              <a:rPr lang="en-GB" altLang="en-US" sz="2400" baseline="30000">
                <a:solidFill>
                  <a:srgbClr val="FF6600"/>
                </a:solidFill>
              </a:rPr>
              <a:t>(3 + 5)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2" grpId="0" autoUpdateAnimBg="0"/>
      <p:bldP spid="91143" grpId="0" autoUpdateAnimBg="0"/>
      <p:bldP spid="91144" grpId="0" autoUpdateAnimBg="0"/>
      <p:bldP spid="91145" grpId="0" autoUpdateAnimBg="0"/>
      <p:bldP spid="91146" grpId="0" autoUpdateAnimBg="0"/>
      <p:bldP spid="91147" grpId="0" autoUpdateAnimBg="0"/>
      <p:bldP spid="91148" grpId="0" autoUpdateAnimBg="0"/>
      <p:bldP spid="91149" grpId="0" autoUpdateAnimBg="0"/>
      <p:bldP spid="91150" grpId="0" autoUpdateAnimBg="0"/>
      <p:bldP spid="91151" grpId="0" autoUpdateAnimBg="0"/>
      <p:bldP spid="91152" grpId="0" animBg="1" autoUpdateAnimBg="0"/>
      <p:bldP spid="91153" grpId="0" autoUpdateAnimBg="0"/>
      <p:bldP spid="9115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C73BEAE-C055-473D-9D74-313E539C94F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6324600" cy="533400"/>
          </a:xfrm>
          <a:noFill/>
        </p:spPr>
        <p:txBody>
          <a:bodyPr/>
          <a:lstStyle/>
          <a:p>
            <a:pPr eaLnBrk="1" hangingPunct="1"/>
            <a:r>
              <a:rPr lang="en-GB" altLang="en-US">
                <a:solidFill>
                  <a:srgbClr val="5B0091"/>
                </a:solidFill>
              </a:rPr>
              <a:t>Dividing numbers in exponent form</a:t>
            </a:r>
          </a:p>
        </p:txBody>
      </p:sp>
      <p:pic>
        <p:nvPicPr>
          <p:cNvPr id="9219" name="Picture 3" descr="right_button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CE9A2E6-C9F6-4E33-AFF8-E9A79E002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 descr="left_button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8B4FED44-227C-4304-88F1-217F72DE6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5">
            <a:extLst>
              <a:ext uri="{FF2B5EF4-FFF2-40B4-BE49-F238E27FC236}">
                <a16:creationId xmlns:a16="http://schemas.microsoft.com/office/drawing/2014/main" id="{B31A0EA4-2882-44C6-89B2-C49C091C8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990600"/>
            <a:ext cx="84740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When we divide two numbers written in exponent form and with the same base we can see another interesting result.</a:t>
            </a:r>
          </a:p>
        </p:txBody>
      </p:sp>
      <p:sp>
        <p:nvSpPr>
          <p:cNvPr id="93190" name="Text Box 6">
            <a:extLst>
              <a:ext uri="{FF2B5EF4-FFF2-40B4-BE49-F238E27FC236}">
                <a16:creationId xmlns:a16="http://schemas.microsoft.com/office/drawing/2014/main" id="{883A5928-7BF7-4BD5-BBE0-03F8D2749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905000"/>
            <a:ext cx="196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For example:</a:t>
            </a:r>
          </a:p>
        </p:txBody>
      </p:sp>
      <p:sp>
        <p:nvSpPr>
          <p:cNvPr id="93191" name="Text Box 7">
            <a:extLst>
              <a:ext uri="{FF2B5EF4-FFF2-40B4-BE49-F238E27FC236}">
                <a16:creationId xmlns:a16="http://schemas.microsoft.com/office/drawing/2014/main" id="{5C6F2B4F-3E7E-4EB0-9AFD-FF32631AF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2628900"/>
            <a:ext cx="1347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4</a:t>
            </a:r>
            <a:r>
              <a:rPr lang="en-GB" altLang="en-US" sz="2400" baseline="30000">
                <a:solidFill>
                  <a:srgbClr val="010066"/>
                </a:solidFill>
              </a:rPr>
              <a:t>5</a:t>
            </a:r>
            <a:r>
              <a:rPr lang="en-GB" altLang="en-US" sz="2400">
                <a:solidFill>
                  <a:srgbClr val="010066"/>
                </a:solidFill>
              </a:rPr>
              <a:t> ÷ 4</a:t>
            </a:r>
            <a:r>
              <a:rPr lang="en-GB" altLang="en-US" sz="2400" baseline="30000">
                <a:solidFill>
                  <a:srgbClr val="010066"/>
                </a:solidFill>
              </a:rPr>
              <a:t>2</a:t>
            </a:r>
            <a:r>
              <a:rPr lang="en-GB" altLang="en-US" sz="2400">
                <a:solidFill>
                  <a:srgbClr val="010066"/>
                </a:solidFill>
              </a:rPr>
              <a:t> =</a:t>
            </a:r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1CC6E04C-802C-46C4-B7D1-C48B714AE17A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438400"/>
            <a:ext cx="2860675" cy="838200"/>
            <a:chOff x="1104" y="1536"/>
            <a:chExt cx="1802" cy="528"/>
          </a:xfrm>
        </p:grpSpPr>
        <p:grpSp>
          <p:nvGrpSpPr>
            <p:cNvPr id="9252" name="Group 9">
              <a:extLst>
                <a:ext uri="{FF2B5EF4-FFF2-40B4-BE49-F238E27FC236}">
                  <a16:creationId xmlns:a16="http://schemas.microsoft.com/office/drawing/2014/main" id="{7374D6F9-4339-4044-828D-51B2FD7BB9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4" y="1536"/>
              <a:ext cx="1536" cy="528"/>
              <a:chOff x="1104" y="1536"/>
              <a:chExt cx="1536" cy="528"/>
            </a:xfrm>
          </p:grpSpPr>
          <p:sp>
            <p:nvSpPr>
              <p:cNvPr id="9254" name="Text Box 10">
                <a:extLst>
                  <a:ext uri="{FF2B5EF4-FFF2-40B4-BE49-F238E27FC236}">
                    <a16:creationId xmlns:a16="http://schemas.microsoft.com/office/drawing/2014/main" id="{2905B819-D869-41AA-B848-9E9759125D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11" y="1536"/>
                <a:ext cx="15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4 × 4 × 4 × 4 × 4</a:t>
                </a:r>
              </a:p>
            </p:txBody>
          </p:sp>
          <p:sp>
            <p:nvSpPr>
              <p:cNvPr id="9255" name="Line 11">
                <a:extLst>
                  <a:ext uri="{FF2B5EF4-FFF2-40B4-BE49-F238E27FC236}">
                    <a16:creationId xmlns:a16="http://schemas.microsoft.com/office/drawing/2014/main" id="{4C6A83A8-3739-490B-96EA-419F089455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4" y="1800"/>
                <a:ext cx="15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6" name="Text Box 12">
                <a:extLst>
                  <a:ext uri="{FF2B5EF4-FFF2-40B4-BE49-F238E27FC236}">
                    <a16:creationId xmlns:a16="http://schemas.microsoft.com/office/drawing/2014/main" id="{980D6333-25C1-4004-B7AB-9F0B38A974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98" y="1776"/>
                <a:ext cx="54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4 × 4</a:t>
                </a:r>
              </a:p>
            </p:txBody>
          </p:sp>
        </p:grpSp>
        <p:sp>
          <p:nvSpPr>
            <p:cNvPr id="9253" name="Text Box 13">
              <a:extLst>
                <a:ext uri="{FF2B5EF4-FFF2-40B4-BE49-F238E27FC236}">
                  <a16:creationId xmlns:a16="http://schemas.microsoft.com/office/drawing/2014/main" id="{383BAB37-C977-4274-B19D-5D23C29F40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8" y="1656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=</a:t>
              </a:r>
            </a:p>
          </p:txBody>
        </p:sp>
      </p:grpSp>
      <p:sp>
        <p:nvSpPr>
          <p:cNvPr id="93198" name="Line 14">
            <a:extLst>
              <a:ext uri="{FF2B5EF4-FFF2-40B4-BE49-F238E27FC236}">
                <a16:creationId xmlns:a16="http://schemas.microsoft.com/office/drawing/2014/main" id="{2C29A7BA-7731-4ABB-928C-72DD081311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514600"/>
            <a:ext cx="22860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199" name="Line 15">
            <a:extLst>
              <a:ext uri="{FF2B5EF4-FFF2-40B4-BE49-F238E27FC236}">
                <a16:creationId xmlns:a16="http://schemas.microsoft.com/office/drawing/2014/main" id="{7E456491-2623-4B8B-9B33-8B5E141E51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895600"/>
            <a:ext cx="22860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200" name="Line 16">
            <a:extLst>
              <a:ext uri="{FF2B5EF4-FFF2-40B4-BE49-F238E27FC236}">
                <a16:creationId xmlns:a16="http://schemas.microsoft.com/office/drawing/2014/main" id="{86A7BE6F-20F1-442D-8B8B-D879B49CF6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2514600"/>
            <a:ext cx="22860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201" name="Line 17">
            <a:extLst>
              <a:ext uri="{FF2B5EF4-FFF2-40B4-BE49-F238E27FC236}">
                <a16:creationId xmlns:a16="http://schemas.microsoft.com/office/drawing/2014/main" id="{8AADFAEC-EF6C-4552-850C-DBAAFA9931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2895600"/>
            <a:ext cx="22860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202" name="Text Box 18">
            <a:extLst>
              <a:ext uri="{FF2B5EF4-FFF2-40B4-BE49-F238E27FC236}">
                <a16:creationId xmlns:a16="http://schemas.microsoft.com/office/drawing/2014/main" id="{920DE624-5F5B-4349-A0E4-6706506A3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1050" y="2628900"/>
            <a:ext cx="1647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4 × 4 × 4 =</a:t>
            </a:r>
          </a:p>
        </p:txBody>
      </p:sp>
      <p:sp>
        <p:nvSpPr>
          <p:cNvPr id="93203" name="Text Box 19">
            <a:extLst>
              <a:ext uri="{FF2B5EF4-FFF2-40B4-BE49-F238E27FC236}">
                <a16:creationId xmlns:a16="http://schemas.microsoft.com/office/drawing/2014/main" id="{941C2BCB-9D24-4A14-B90A-2E908AB8A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75" y="2628900"/>
            <a:ext cx="466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4</a:t>
            </a:r>
            <a:r>
              <a:rPr lang="en-GB" altLang="en-US" sz="2400" baseline="30000">
                <a:solidFill>
                  <a:srgbClr val="010066"/>
                </a:solidFill>
              </a:rPr>
              <a:t>3</a:t>
            </a:r>
          </a:p>
        </p:txBody>
      </p:sp>
      <p:sp>
        <p:nvSpPr>
          <p:cNvPr id="93204" name="Text Box 20">
            <a:extLst>
              <a:ext uri="{FF2B5EF4-FFF2-40B4-BE49-F238E27FC236}">
                <a16:creationId xmlns:a16="http://schemas.microsoft.com/office/drawing/2014/main" id="{EFC4223A-9B5E-4F6D-8C9A-3CCA57854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3924300"/>
            <a:ext cx="1347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5</a:t>
            </a:r>
            <a:r>
              <a:rPr lang="en-GB" altLang="en-US" sz="2400" baseline="30000">
                <a:solidFill>
                  <a:srgbClr val="010066"/>
                </a:solidFill>
              </a:rPr>
              <a:t>6</a:t>
            </a:r>
            <a:r>
              <a:rPr lang="en-GB" altLang="en-US" sz="2400">
                <a:solidFill>
                  <a:srgbClr val="010066"/>
                </a:solidFill>
              </a:rPr>
              <a:t> ÷ 5</a:t>
            </a:r>
            <a:r>
              <a:rPr lang="en-GB" altLang="en-US" sz="2400" baseline="30000">
                <a:solidFill>
                  <a:srgbClr val="010066"/>
                </a:solidFill>
              </a:rPr>
              <a:t>4</a:t>
            </a:r>
            <a:r>
              <a:rPr lang="en-GB" altLang="en-US" sz="2400">
                <a:solidFill>
                  <a:srgbClr val="010066"/>
                </a:solidFill>
              </a:rPr>
              <a:t> =</a:t>
            </a:r>
          </a:p>
        </p:txBody>
      </p:sp>
      <p:grpSp>
        <p:nvGrpSpPr>
          <p:cNvPr id="4" name="Group 21">
            <a:extLst>
              <a:ext uri="{FF2B5EF4-FFF2-40B4-BE49-F238E27FC236}">
                <a16:creationId xmlns:a16="http://schemas.microsoft.com/office/drawing/2014/main" id="{C7992E13-F6BD-4C36-9F61-DE293E1E87D5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3733800"/>
            <a:ext cx="3352800" cy="838200"/>
            <a:chOff x="1104" y="2352"/>
            <a:chExt cx="2112" cy="528"/>
          </a:xfrm>
        </p:grpSpPr>
        <p:grpSp>
          <p:nvGrpSpPr>
            <p:cNvPr id="9247" name="Group 22">
              <a:extLst>
                <a:ext uri="{FF2B5EF4-FFF2-40B4-BE49-F238E27FC236}">
                  <a16:creationId xmlns:a16="http://schemas.microsoft.com/office/drawing/2014/main" id="{484B081A-F75E-4794-A698-D12C374296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4" y="2352"/>
              <a:ext cx="1872" cy="528"/>
              <a:chOff x="1104" y="2352"/>
              <a:chExt cx="1872" cy="528"/>
            </a:xfrm>
          </p:grpSpPr>
          <p:sp>
            <p:nvSpPr>
              <p:cNvPr id="9249" name="Text Box 23">
                <a:extLst>
                  <a:ext uri="{FF2B5EF4-FFF2-40B4-BE49-F238E27FC236}">
                    <a16:creationId xmlns:a16="http://schemas.microsoft.com/office/drawing/2014/main" id="{61AD4CAF-0538-402B-A5CC-CB402FE5F8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16" y="2352"/>
                <a:ext cx="184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5 × 5 × 5 × 5 × 5 × 5</a:t>
                </a:r>
              </a:p>
            </p:txBody>
          </p:sp>
          <p:sp>
            <p:nvSpPr>
              <p:cNvPr id="9250" name="Line 24">
                <a:extLst>
                  <a:ext uri="{FF2B5EF4-FFF2-40B4-BE49-F238E27FC236}">
                    <a16:creationId xmlns:a16="http://schemas.microsoft.com/office/drawing/2014/main" id="{4C4FDD8A-9DCF-43E5-8281-B60EA7E462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4" y="2616"/>
                <a:ext cx="18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1" name="Text Box 25">
                <a:extLst>
                  <a:ext uri="{FF2B5EF4-FFF2-40B4-BE49-F238E27FC236}">
                    <a16:creationId xmlns:a16="http://schemas.microsoft.com/office/drawing/2014/main" id="{82219CEB-5B22-4D5B-8FF6-35BA6A70D9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41" y="2592"/>
                <a:ext cx="119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2400">
                    <a:solidFill>
                      <a:srgbClr val="010066"/>
                    </a:solidFill>
                  </a:rPr>
                  <a:t>5 × 5 × 5 × 5</a:t>
                </a:r>
              </a:p>
            </p:txBody>
          </p:sp>
        </p:grpSp>
        <p:sp>
          <p:nvSpPr>
            <p:cNvPr id="9248" name="Text Box 26">
              <a:extLst>
                <a:ext uri="{FF2B5EF4-FFF2-40B4-BE49-F238E27FC236}">
                  <a16:creationId xmlns:a16="http://schemas.microsoft.com/office/drawing/2014/main" id="{70145DCF-0BB6-48FA-B352-7C7A09D62F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8" y="2472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=</a:t>
              </a:r>
            </a:p>
          </p:txBody>
        </p:sp>
      </p:grpSp>
      <p:sp>
        <p:nvSpPr>
          <p:cNvPr id="93211" name="Line 27">
            <a:extLst>
              <a:ext uri="{FF2B5EF4-FFF2-40B4-BE49-F238E27FC236}">
                <a16:creationId xmlns:a16="http://schemas.microsoft.com/office/drawing/2014/main" id="{C1EE8CC4-5432-4AF8-8939-40B4C8F0A0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3810000"/>
            <a:ext cx="22860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212" name="Line 28">
            <a:extLst>
              <a:ext uri="{FF2B5EF4-FFF2-40B4-BE49-F238E27FC236}">
                <a16:creationId xmlns:a16="http://schemas.microsoft.com/office/drawing/2014/main" id="{B4FB2DF8-E682-45DD-B447-1010383ED3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4191000"/>
            <a:ext cx="22860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213" name="Line 29">
            <a:extLst>
              <a:ext uri="{FF2B5EF4-FFF2-40B4-BE49-F238E27FC236}">
                <a16:creationId xmlns:a16="http://schemas.microsoft.com/office/drawing/2014/main" id="{4B337310-028D-4013-A986-7E39DC4644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3810000"/>
            <a:ext cx="22860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214" name="Line 30">
            <a:extLst>
              <a:ext uri="{FF2B5EF4-FFF2-40B4-BE49-F238E27FC236}">
                <a16:creationId xmlns:a16="http://schemas.microsoft.com/office/drawing/2014/main" id="{C5DDF70D-9165-4D70-A84F-E5E2FAE6E8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52738" y="4191000"/>
            <a:ext cx="22860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215" name="Text Box 31">
            <a:extLst>
              <a:ext uri="{FF2B5EF4-FFF2-40B4-BE49-F238E27FC236}">
                <a16:creationId xmlns:a16="http://schemas.microsoft.com/office/drawing/2014/main" id="{0D9898B3-06D8-447D-854B-6B3C3C5C9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3650" y="3924300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5 × 5 =</a:t>
            </a:r>
          </a:p>
        </p:txBody>
      </p:sp>
      <p:sp>
        <p:nvSpPr>
          <p:cNvPr id="93216" name="Text Box 32">
            <a:extLst>
              <a:ext uri="{FF2B5EF4-FFF2-40B4-BE49-F238E27FC236}">
                <a16:creationId xmlns:a16="http://schemas.microsoft.com/office/drawing/2014/main" id="{F24E03BA-C74E-4CDB-BD08-D7236EC15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2675" y="3924300"/>
            <a:ext cx="466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5</a:t>
            </a:r>
            <a:r>
              <a:rPr lang="en-GB" altLang="en-US" sz="2400" baseline="30000">
                <a:solidFill>
                  <a:srgbClr val="010066"/>
                </a:solidFill>
              </a:rPr>
              <a:t>2</a:t>
            </a:r>
          </a:p>
        </p:txBody>
      </p:sp>
      <p:sp>
        <p:nvSpPr>
          <p:cNvPr id="93217" name="Line 33">
            <a:extLst>
              <a:ext uri="{FF2B5EF4-FFF2-40B4-BE49-F238E27FC236}">
                <a16:creationId xmlns:a16="http://schemas.microsoft.com/office/drawing/2014/main" id="{B0209E25-9B7A-487B-AAD5-6D61C8EBB9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62263" y="3810000"/>
            <a:ext cx="22860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218" name="Line 34">
            <a:extLst>
              <a:ext uri="{FF2B5EF4-FFF2-40B4-BE49-F238E27FC236}">
                <a16:creationId xmlns:a16="http://schemas.microsoft.com/office/drawing/2014/main" id="{7348C052-8873-465D-BF9B-688BEAFABF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4191000"/>
            <a:ext cx="22860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219" name="Line 35">
            <a:extLst>
              <a:ext uri="{FF2B5EF4-FFF2-40B4-BE49-F238E27FC236}">
                <a16:creationId xmlns:a16="http://schemas.microsoft.com/office/drawing/2014/main" id="{8FA3858E-D861-4A92-B680-B2EE1517D7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95663" y="3810000"/>
            <a:ext cx="22860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220" name="Line 36">
            <a:extLst>
              <a:ext uri="{FF2B5EF4-FFF2-40B4-BE49-F238E27FC236}">
                <a16:creationId xmlns:a16="http://schemas.microsoft.com/office/drawing/2014/main" id="{91803C58-D1DE-4BB7-94E2-874AE948B2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4191000"/>
            <a:ext cx="22860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221" name="Text Box 37">
            <a:extLst>
              <a:ext uri="{FF2B5EF4-FFF2-40B4-BE49-F238E27FC236}">
                <a16:creationId xmlns:a16="http://schemas.microsoft.com/office/drawing/2014/main" id="{49EF1F65-5E5B-4BAD-92CA-94BF61198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3" y="5307013"/>
            <a:ext cx="855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2400">
                <a:solidFill>
                  <a:srgbClr val="010066"/>
                </a:solidFill>
              </a:rPr>
              <a:t>What do you notice?</a:t>
            </a:r>
          </a:p>
        </p:txBody>
      </p:sp>
      <p:sp>
        <p:nvSpPr>
          <p:cNvPr id="93222" name="Text Box 38">
            <a:extLst>
              <a:ext uri="{FF2B5EF4-FFF2-40B4-BE49-F238E27FC236}">
                <a16:creationId xmlns:a16="http://schemas.microsoft.com/office/drawing/2014/main" id="{8A00BA49-A499-4FDC-B97D-9FB2FAF1B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628900"/>
            <a:ext cx="1204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FF6600"/>
                </a:solidFill>
              </a:rPr>
              <a:t>= 4</a:t>
            </a:r>
            <a:r>
              <a:rPr lang="en-GB" altLang="en-US" sz="2400" baseline="30000">
                <a:solidFill>
                  <a:srgbClr val="FF6600"/>
                </a:solidFill>
              </a:rPr>
              <a:t>(5 – 2)</a:t>
            </a:r>
          </a:p>
        </p:txBody>
      </p:sp>
      <p:sp>
        <p:nvSpPr>
          <p:cNvPr id="93223" name="Text Box 39">
            <a:extLst>
              <a:ext uri="{FF2B5EF4-FFF2-40B4-BE49-F238E27FC236}">
                <a16:creationId xmlns:a16="http://schemas.microsoft.com/office/drawing/2014/main" id="{318B1BA8-AFC5-4D6B-9CF8-45DAD6FEC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924300"/>
            <a:ext cx="1204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FF6600"/>
                </a:solidFill>
              </a:rPr>
              <a:t>= 5</a:t>
            </a:r>
            <a:r>
              <a:rPr lang="en-GB" altLang="en-US" sz="2400" baseline="30000">
                <a:solidFill>
                  <a:srgbClr val="FF6600"/>
                </a:solidFill>
              </a:rPr>
              <a:t>(6 – 4)</a:t>
            </a:r>
          </a:p>
        </p:txBody>
      </p:sp>
      <p:sp>
        <p:nvSpPr>
          <p:cNvPr id="93224" name="Text Box 40">
            <a:extLst>
              <a:ext uri="{FF2B5EF4-FFF2-40B4-BE49-F238E27FC236}">
                <a16:creationId xmlns:a16="http://schemas.microsoft.com/office/drawing/2014/main" id="{FB7814E7-4E99-4BDA-81A2-9C41E0653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3" y="5105400"/>
            <a:ext cx="8550275" cy="8604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GB" sz="2400">
                <a:solidFill>
                  <a:srgbClr val="010066"/>
                </a:solidFill>
                <a:latin typeface="Arial" charset="0"/>
              </a:rPr>
              <a:t>When we </a:t>
            </a:r>
            <a:r>
              <a:rPr lang="en-GB" sz="2400" b="1">
                <a:solidFill>
                  <a:srgbClr val="010066"/>
                </a:solidFill>
                <a:latin typeface="Arial" charset="0"/>
              </a:rPr>
              <a:t>divide</a:t>
            </a:r>
            <a:r>
              <a:rPr lang="en-GB" sz="2400">
                <a:solidFill>
                  <a:srgbClr val="010066"/>
                </a:solidFill>
                <a:latin typeface="Arial" charset="0"/>
              </a:rPr>
              <a:t> two numbers with the </a:t>
            </a:r>
            <a:r>
              <a:rPr lang="en-GB" sz="2400" b="1">
                <a:solidFill>
                  <a:srgbClr val="010066"/>
                </a:solidFill>
                <a:latin typeface="Arial" charset="0"/>
              </a:rPr>
              <a:t>same base</a:t>
            </a:r>
            <a:r>
              <a:rPr lang="en-GB" sz="2400">
                <a:solidFill>
                  <a:srgbClr val="010066"/>
                </a:solidFill>
                <a:latin typeface="Arial" charset="0"/>
              </a:rPr>
              <a:t> the exponents are </a:t>
            </a:r>
            <a:r>
              <a:rPr lang="en-GB" sz="2400" b="1">
                <a:solidFill>
                  <a:srgbClr val="010066"/>
                </a:solidFill>
                <a:latin typeface="Arial" charset="0"/>
              </a:rPr>
              <a:t>subtracted</a:t>
            </a:r>
            <a:r>
              <a:rPr lang="en-GB" sz="2400">
                <a:solidFill>
                  <a:srgbClr val="010066"/>
                </a:solidFill>
                <a:latin typeface="Arial" charset="0"/>
              </a:rPr>
              <a:t>.</a:t>
            </a:r>
            <a:r>
              <a:rPr lang="en-US" sz="2400">
                <a:solidFill>
                  <a:srgbClr val="010066"/>
                </a:solidFill>
                <a:latin typeface="Arial" charset="0"/>
              </a:rPr>
              <a:t> In general, </a:t>
            </a:r>
            <a:r>
              <a:rPr lang="en-GB" sz="2400" b="1" i="1">
                <a:solidFill>
                  <a:srgbClr val="FF6600"/>
                </a:solidFill>
                <a:latin typeface="Times New Roman" pitchFamily="18" charset="0"/>
              </a:rPr>
              <a:t>x</a:t>
            </a:r>
            <a:r>
              <a:rPr lang="en-GB" sz="2400" b="1" i="1" baseline="30000">
                <a:solidFill>
                  <a:srgbClr val="FF6600"/>
                </a:solidFill>
                <a:latin typeface="Times New Roman" pitchFamily="18" charset="0"/>
              </a:rPr>
              <a:t>m</a:t>
            </a:r>
            <a:r>
              <a:rPr lang="en-GB" sz="2400" b="1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GB" sz="2400" b="1">
                <a:solidFill>
                  <a:srgbClr val="FF6600"/>
                </a:solidFill>
                <a:latin typeface="Arial" charset="0"/>
              </a:rPr>
              <a:t>÷</a:t>
            </a:r>
            <a:r>
              <a:rPr lang="en-GB" sz="2400" b="1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GB" sz="2400" b="1" i="1">
                <a:solidFill>
                  <a:srgbClr val="FF6600"/>
                </a:solidFill>
                <a:latin typeface="Times New Roman" pitchFamily="18" charset="0"/>
              </a:rPr>
              <a:t>x</a:t>
            </a:r>
            <a:r>
              <a:rPr lang="en-GB" sz="2400" b="1" i="1" baseline="30000">
                <a:solidFill>
                  <a:srgbClr val="FF6600"/>
                </a:solidFill>
                <a:latin typeface="Times New Roman" pitchFamily="18" charset="0"/>
              </a:rPr>
              <a:t>n</a:t>
            </a:r>
            <a:r>
              <a:rPr lang="en-GB" sz="2400" b="1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GB" sz="2400" b="1">
                <a:solidFill>
                  <a:srgbClr val="FF6600"/>
                </a:solidFill>
                <a:latin typeface="Arial" charset="0"/>
              </a:rPr>
              <a:t>=</a:t>
            </a:r>
            <a:r>
              <a:rPr lang="en-GB" sz="2400" b="1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GB" sz="2400" b="1" i="1">
                <a:solidFill>
                  <a:srgbClr val="FF6600"/>
                </a:solidFill>
                <a:latin typeface="Times New Roman" pitchFamily="18" charset="0"/>
              </a:rPr>
              <a:t>x</a:t>
            </a:r>
            <a:r>
              <a:rPr lang="en-GB" sz="2400" b="1" i="1" baseline="30000">
                <a:solidFill>
                  <a:srgbClr val="FF6600"/>
                </a:solidFill>
                <a:latin typeface="Times New Roman" pitchFamily="18" charset="0"/>
              </a:rPr>
              <a:t>(m </a:t>
            </a:r>
            <a:r>
              <a:rPr lang="en-GB" sz="2400" b="1" i="1" baseline="30000">
                <a:solidFill>
                  <a:srgbClr val="FF6600"/>
                </a:solidFill>
                <a:latin typeface="Arial" charset="0"/>
              </a:rPr>
              <a:t>–</a:t>
            </a:r>
            <a:r>
              <a:rPr lang="en-GB" sz="2400" b="1" i="1" baseline="30000">
                <a:solidFill>
                  <a:srgbClr val="FF6600"/>
                </a:solidFill>
                <a:latin typeface="Times New Roman" pitchFamily="18" charset="0"/>
              </a:rPr>
              <a:t> n)</a:t>
            </a:r>
            <a:endParaRPr lang="en-GB" sz="2400" b="1">
              <a:solidFill>
                <a:srgbClr val="FF66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3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93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93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3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3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93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93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93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0" grpId="0" autoUpdateAnimBg="0"/>
      <p:bldP spid="93191" grpId="0" autoUpdateAnimBg="0"/>
      <p:bldP spid="93202" grpId="0" autoUpdateAnimBg="0"/>
      <p:bldP spid="93203" grpId="0" autoUpdateAnimBg="0"/>
      <p:bldP spid="93204" grpId="0" autoUpdateAnimBg="0"/>
      <p:bldP spid="93215" grpId="0" autoUpdateAnimBg="0"/>
      <p:bldP spid="93216" grpId="0" autoUpdateAnimBg="0"/>
      <p:bldP spid="93221" grpId="0" autoUpdateAnimBg="0"/>
      <p:bldP spid="93222" grpId="0" autoUpdateAnimBg="0"/>
      <p:bldP spid="93223" grpId="0" autoUpdateAnimBg="0"/>
      <p:bldP spid="9322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834" name="Text Box 66">
            <a:extLst>
              <a:ext uri="{FF2B5EF4-FFF2-40B4-BE49-F238E27FC236}">
                <a16:creationId xmlns:a16="http://schemas.microsoft.com/office/drawing/2014/main" id="{03E9FAAC-05F8-4874-A06B-4E9714E7C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3" y="5138738"/>
            <a:ext cx="855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2400">
                <a:solidFill>
                  <a:srgbClr val="010066"/>
                </a:solidFill>
              </a:rPr>
              <a:t>What do you notice?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3A0326C1-4A98-48FB-8B6D-49D718C97C7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6324600" cy="533400"/>
          </a:xfrm>
          <a:noFill/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5B0091"/>
                </a:solidFill>
              </a:rPr>
              <a:t>Raising a power to a power</a:t>
            </a:r>
            <a:endParaRPr lang="en-GB" altLang="en-US">
              <a:solidFill>
                <a:srgbClr val="5B0091"/>
              </a:solidFill>
            </a:endParaRPr>
          </a:p>
        </p:txBody>
      </p:sp>
      <p:pic>
        <p:nvPicPr>
          <p:cNvPr id="10244" name="Picture 3" descr="right_button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4B870AA-34FD-4074-92E5-67CCC00AA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 descr="left_button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D6446886-BC51-4DE6-AD01-CDCA09B50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 Box 52">
            <a:extLst>
              <a:ext uri="{FF2B5EF4-FFF2-40B4-BE49-F238E27FC236}">
                <a16:creationId xmlns:a16="http://schemas.microsoft.com/office/drawing/2014/main" id="{5F4FC647-E29B-4057-901E-A1C893828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43000"/>
            <a:ext cx="8610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Sometimes numbers can be raised to a power and the result raised to another power.</a:t>
            </a:r>
          </a:p>
        </p:txBody>
      </p:sp>
      <p:sp>
        <p:nvSpPr>
          <p:cNvPr id="160821" name="Text Box 53">
            <a:extLst>
              <a:ext uri="{FF2B5EF4-FFF2-40B4-BE49-F238E27FC236}">
                <a16:creationId xmlns:a16="http://schemas.microsoft.com/office/drawing/2014/main" id="{DC7A0932-97C3-425B-A817-0BC0A9371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1905000"/>
            <a:ext cx="196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For example,</a:t>
            </a:r>
          </a:p>
        </p:txBody>
      </p:sp>
      <p:sp>
        <p:nvSpPr>
          <p:cNvPr id="160822" name="Text Box 54">
            <a:extLst>
              <a:ext uri="{FF2B5EF4-FFF2-40B4-BE49-F238E27FC236}">
                <a16:creationId xmlns:a16="http://schemas.microsoft.com/office/drawing/2014/main" id="{9ABE17EF-C26F-4E4D-9809-F6371317A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8288" y="2360613"/>
            <a:ext cx="1044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(4</a:t>
            </a:r>
            <a:r>
              <a:rPr lang="en-GB" altLang="en-US" sz="2400" baseline="30000">
                <a:solidFill>
                  <a:srgbClr val="010066"/>
                </a:solidFill>
              </a:rPr>
              <a:t>3</a:t>
            </a:r>
            <a:r>
              <a:rPr lang="en-GB" altLang="en-US" sz="2400">
                <a:solidFill>
                  <a:srgbClr val="010066"/>
                </a:solidFill>
              </a:rPr>
              <a:t>)</a:t>
            </a:r>
            <a:r>
              <a:rPr lang="en-GB" altLang="en-US" sz="2400" baseline="30000">
                <a:solidFill>
                  <a:srgbClr val="010066"/>
                </a:solidFill>
              </a:rPr>
              <a:t>2</a:t>
            </a:r>
            <a:r>
              <a:rPr lang="en-GB" altLang="en-US" sz="2400">
                <a:solidFill>
                  <a:srgbClr val="010066"/>
                </a:solidFill>
              </a:rPr>
              <a:t> =</a:t>
            </a:r>
          </a:p>
        </p:txBody>
      </p:sp>
      <p:sp>
        <p:nvSpPr>
          <p:cNvPr id="160824" name="Text Box 56">
            <a:extLst>
              <a:ext uri="{FF2B5EF4-FFF2-40B4-BE49-F238E27FC236}">
                <a16:creationId xmlns:a16="http://schemas.microsoft.com/office/drawing/2014/main" id="{6267A2D1-4932-4D2D-93D1-84C88FF2C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5088" y="2360613"/>
            <a:ext cx="1179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4</a:t>
            </a:r>
            <a:r>
              <a:rPr lang="en-GB" altLang="en-US" sz="2400" baseline="30000">
                <a:solidFill>
                  <a:srgbClr val="010066"/>
                </a:solidFill>
              </a:rPr>
              <a:t>3</a:t>
            </a:r>
            <a:r>
              <a:rPr lang="en-GB" altLang="en-US" sz="2400">
                <a:solidFill>
                  <a:srgbClr val="010066"/>
                </a:solidFill>
              </a:rPr>
              <a:t> × 4</a:t>
            </a:r>
            <a:r>
              <a:rPr lang="en-GB" altLang="en-US" sz="2400" baseline="30000">
                <a:solidFill>
                  <a:srgbClr val="010066"/>
                </a:solidFill>
              </a:rPr>
              <a:t>3</a:t>
            </a:r>
            <a:r>
              <a:rPr lang="en-GB" altLang="en-US" sz="2400">
                <a:solidFill>
                  <a:srgbClr val="010066"/>
                </a:solidFill>
              </a:rPr>
              <a:t> </a:t>
            </a:r>
          </a:p>
        </p:txBody>
      </p:sp>
      <p:sp>
        <p:nvSpPr>
          <p:cNvPr id="160825" name="Text Box 57">
            <a:extLst>
              <a:ext uri="{FF2B5EF4-FFF2-40B4-BE49-F238E27FC236}">
                <a16:creationId xmlns:a16="http://schemas.microsoft.com/office/drawing/2014/main" id="{C7C54E14-8F1A-4347-AF10-E6719CA7C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4088" y="3148013"/>
            <a:ext cx="3670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= (4 × 4</a:t>
            </a:r>
            <a:r>
              <a:rPr lang="en-GB" altLang="en-US" sz="2400" i="1">
                <a:solidFill>
                  <a:srgbClr val="010066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400">
                <a:solidFill>
                  <a:srgbClr val="010066"/>
                </a:solidFill>
              </a:rPr>
              <a:t>× 4) × (4 × 4</a:t>
            </a:r>
            <a:r>
              <a:rPr lang="en-GB" altLang="en-US" sz="2400" i="1">
                <a:solidFill>
                  <a:srgbClr val="010066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400">
                <a:solidFill>
                  <a:srgbClr val="010066"/>
                </a:solidFill>
              </a:rPr>
              <a:t>× 4) </a:t>
            </a:r>
          </a:p>
        </p:txBody>
      </p:sp>
      <p:sp>
        <p:nvSpPr>
          <p:cNvPr id="160826" name="Text Box 58">
            <a:extLst>
              <a:ext uri="{FF2B5EF4-FFF2-40B4-BE49-F238E27FC236}">
                <a16:creationId xmlns:a16="http://schemas.microsoft.com/office/drawing/2014/main" id="{31DED21C-C59B-444D-AA53-9B9AAB857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3933825"/>
            <a:ext cx="81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= 4</a:t>
            </a:r>
            <a:r>
              <a:rPr lang="en-GB" altLang="en-US" sz="2400" baseline="30000">
                <a:solidFill>
                  <a:srgbClr val="010066"/>
                </a:solidFill>
              </a:rPr>
              <a:t>6</a:t>
            </a:r>
            <a:r>
              <a:rPr lang="en-GB" altLang="en-US" sz="2400">
                <a:solidFill>
                  <a:srgbClr val="010066"/>
                </a:solidFill>
              </a:rPr>
              <a:t> </a:t>
            </a:r>
          </a:p>
        </p:txBody>
      </p:sp>
      <p:sp>
        <p:nvSpPr>
          <p:cNvPr id="160831" name="Text Box 63">
            <a:extLst>
              <a:ext uri="{FF2B5EF4-FFF2-40B4-BE49-F238E27FC236}">
                <a16:creationId xmlns:a16="http://schemas.microsoft.com/office/drawing/2014/main" id="{BF0EB364-E0E6-4DFF-AD7F-F904A5F4D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3" y="4941888"/>
            <a:ext cx="8778875" cy="850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GB" sz="2400">
                <a:solidFill>
                  <a:srgbClr val="010066"/>
                </a:solidFill>
                <a:latin typeface="Arial" charset="0"/>
              </a:rPr>
              <a:t>When a number is raised to a power and then raised to another power, the powers are </a:t>
            </a:r>
            <a:r>
              <a:rPr lang="en-GB" sz="2400">
                <a:solidFill>
                  <a:srgbClr val="000066"/>
                </a:solidFill>
                <a:latin typeface="Arial" charset="0"/>
              </a:rPr>
              <a:t>multiplied.</a:t>
            </a:r>
            <a:r>
              <a:rPr lang="en-GB" sz="2400">
                <a:solidFill>
                  <a:srgbClr val="010066"/>
                </a:solidFill>
                <a:latin typeface="Arial" charset="0"/>
              </a:rPr>
              <a:t> In general, </a:t>
            </a:r>
            <a:r>
              <a:rPr lang="en-GB" sz="2400" b="1">
                <a:solidFill>
                  <a:srgbClr val="FF6600"/>
                </a:solidFill>
                <a:latin typeface="Arial" charset="0"/>
              </a:rPr>
              <a:t>(</a:t>
            </a:r>
            <a:r>
              <a:rPr lang="en-GB" sz="2400" b="1" i="1">
                <a:solidFill>
                  <a:srgbClr val="FF6600"/>
                </a:solidFill>
                <a:latin typeface="Times New Roman" pitchFamily="18" charset="0"/>
              </a:rPr>
              <a:t>x</a:t>
            </a:r>
            <a:r>
              <a:rPr lang="en-GB" sz="2400" b="1" i="1" baseline="30000">
                <a:solidFill>
                  <a:srgbClr val="FF6600"/>
                </a:solidFill>
                <a:latin typeface="Times New Roman" pitchFamily="18" charset="0"/>
              </a:rPr>
              <a:t>m</a:t>
            </a:r>
            <a:r>
              <a:rPr lang="en-GB" sz="2400" b="1">
                <a:solidFill>
                  <a:srgbClr val="FF6600"/>
                </a:solidFill>
                <a:latin typeface="Arial" charset="0"/>
              </a:rPr>
              <a:t>)</a:t>
            </a:r>
            <a:r>
              <a:rPr lang="en-GB" sz="2400" b="1" i="1" baseline="30000">
                <a:solidFill>
                  <a:srgbClr val="FF6600"/>
                </a:solidFill>
                <a:latin typeface="Times New Roman" pitchFamily="18" charset="0"/>
              </a:rPr>
              <a:t>n</a:t>
            </a:r>
            <a:r>
              <a:rPr lang="en-GB" sz="2400" b="1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GB" sz="2400" b="1">
                <a:solidFill>
                  <a:srgbClr val="FF6600"/>
                </a:solidFill>
                <a:latin typeface="Arial" charset="0"/>
              </a:rPr>
              <a:t>=</a:t>
            </a:r>
            <a:r>
              <a:rPr lang="en-GB" sz="2400" b="1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GB" sz="2400" b="1" i="1">
                <a:solidFill>
                  <a:srgbClr val="FF6600"/>
                </a:solidFill>
                <a:latin typeface="Times New Roman" pitchFamily="18" charset="0"/>
              </a:rPr>
              <a:t>x</a:t>
            </a:r>
            <a:r>
              <a:rPr lang="en-GB" sz="2400" b="1" i="1" baseline="30000">
                <a:solidFill>
                  <a:srgbClr val="FF6600"/>
                </a:solidFill>
                <a:latin typeface="Times New Roman" pitchFamily="18" charset="0"/>
              </a:rPr>
              <a:t>mn</a:t>
            </a:r>
            <a:endParaRPr lang="en-GB" sz="2400" b="1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60833" name="Text Box 65">
            <a:extLst>
              <a:ext uri="{FF2B5EF4-FFF2-40B4-BE49-F238E27FC236}">
                <a16:creationId xmlns:a16="http://schemas.microsoft.com/office/drawing/2014/main" id="{E9506D27-55BF-47E2-94E9-5615C1A37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3225" y="3933825"/>
            <a:ext cx="1238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FF6600"/>
                </a:solidFill>
              </a:rPr>
              <a:t>= 4</a:t>
            </a:r>
            <a:r>
              <a:rPr lang="en-GB" altLang="en-US" sz="2400" baseline="30000">
                <a:solidFill>
                  <a:srgbClr val="FF6600"/>
                </a:solidFill>
              </a:rPr>
              <a:t>(3 </a:t>
            </a:r>
            <a:r>
              <a:rPr lang="en-US" altLang="en-US" sz="2400" baseline="30000">
                <a:solidFill>
                  <a:srgbClr val="FF6600"/>
                </a:solidFill>
              </a:rPr>
              <a:t>×</a:t>
            </a:r>
            <a:r>
              <a:rPr lang="en-GB" altLang="en-US" sz="2400">
                <a:solidFill>
                  <a:srgbClr val="FF6600"/>
                </a:solidFill>
              </a:rPr>
              <a:t> </a:t>
            </a:r>
            <a:r>
              <a:rPr lang="en-GB" altLang="en-US" sz="2400" baseline="30000">
                <a:solidFill>
                  <a:srgbClr val="FF6600"/>
                </a:solidFill>
              </a:rPr>
              <a:t>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834" grpId="0" autoUpdateAnimBg="0"/>
      <p:bldP spid="160821" grpId="0" autoUpdateAnimBg="0"/>
      <p:bldP spid="160822" grpId="0" autoUpdateAnimBg="0"/>
      <p:bldP spid="160824" grpId="0"/>
      <p:bldP spid="160825" grpId="0"/>
      <p:bldP spid="160826" grpId="0"/>
      <p:bldP spid="160831" grpId="0" animBg="1" autoUpdateAnimBg="0"/>
      <p:bldP spid="16083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 descr="left_button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B6CE9CF-7030-4CEE-84E9-5415072DC9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>
            <a:extLst>
              <a:ext uri="{FF2B5EF4-FFF2-40B4-BE49-F238E27FC236}">
                <a16:creationId xmlns:a16="http://schemas.microsoft.com/office/drawing/2014/main" id="{0322C10C-5677-4C1C-83CB-8C6FB62BD13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solidFill>
                  <a:srgbClr val="5B0091"/>
                </a:solidFill>
              </a:rPr>
              <a:t>Using exponent laws</a:t>
            </a:r>
          </a:p>
        </p:txBody>
      </p:sp>
      <p:grpSp>
        <p:nvGrpSpPr>
          <p:cNvPr id="1029" name="Group 5">
            <a:extLst>
              <a:ext uri="{FF2B5EF4-FFF2-40B4-BE49-F238E27FC236}">
                <a16:creationId xmlns:a16="http://schemas.microsoft.com/office/drawing/2014/main" id="{CD175B85-0614-4E60-82E2-5A73A67833F9}"/>
              </a:ext>
            </a:extLst>
          </p:cNvPr>
          <p:cNvGrpSpPr>
            <a:grpSpLocks/>
          </p:cNvGrpSpPr>
          <p:nvPr/>
        </p:nvGrpSpPr>
        <p:grpSpPr bwMode="auto">
          <a:xfrm>
            <a:off x="7304088" y="115888"/>
            <a:ext cx="576262" cy="576262"/>
            <a:chOff x="4601" y="73"/>
            <a:chExt cx="363" cy="363"/>
          </a:xfrm>
        </p:grpSpPr>
        <p:pic>
          <p:nvPicPr>
            <p:cNvPr id="1031" name="Picture 6" descr="flash icon">
              <a:extLst>
                <a:ext uri="{FF2B5EF4-FFF2-40B4-BE49-F238E27FC236}">
                  <a16:creationId xmlns:a16="http://schemas.microsoft.com/office/drawing/2014/main" id="{03B337DF-5AEA-4CD1-8A40-2793EE06A4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9" y="108"/>
              <a:ext cx="28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Oval 7">
              <a:extLst>
                <a:ext uri="{FF2B5EF4-FFF2-40B4-BE49-F238E27FC236}">
                  <a16:creationId xmlns:a16="http://schemas.microsoft.com/office/drawing/2014/main" id="{71E00A8C-BC63-48D0-92F2-C73B757EFF4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601" y="73"/>
              <a:ext cx="363" cy="363"/>
            </a:xfrm>
            <a:prstGeom prst="ellipse">
              <a:avLst/>
            </a:prstGeom>
            <a:noFill/>
            <a:ln w="1270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2400">
                <a:solidFill>
                  <a:srgbClr val="010066"/>
                </a:solidFill>
              </a:endParaRPr>
            </a:p>
          </p:txBody>
        </p:sp>
        <p:sp>
          <p:nvSpPr>
            <p:cNvPr id="1033" name="Oval 8">
              <a:extLst>
                <a:ext uri="{FF2B5EF4-FFF2-40B4-BE49-F238E27FC236}">
                  <a16:creationId xmlns:a16="http://schemas.microsoft.com/office/drawing/2014/main" id="{22A777ED-A1EB-4A5F-9A69-3612FAC5B13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629" y="106"/>
              <a:ext cx="295" cy="295"/>
            </a:xfrm>
            <a:prstGeom prst="ellipse">
              <a:avLst/>
            </a:prstGeom>
            <a:noFill/>
            <a:ln w="25400">
              <a:solidFill>
                <a:srgbClr val="01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2400">
                <a:solidFill>
                  <a:srgbClr val="010066"/>
                </a:solidFill>
              </a:endParaRPr>
            </a:p>
          </p:txBody>
        </p:sp>
      </p:grpSp>
      <p:pic>
        <p:nvPicPr>
          <p:cNvPr id="1030" name="Picture 17" descr="right_button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EAAAC7C-0E5B-4B89-8673-B8BE2ADA7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1037" r:id="rId2" imgW="9142857" imgH="5185068"/>
        </mc:Choice>
        <mc:Fallback>
          <p:control r:id="rId2" imgW="9142857" imgH="5185068">
            <p:pic>
              <p:nvPicPr>
                <p:cNvPr id="1026" name="ShockwaveFlash1">
                  <a:extLst>
                    <a:ext uri="{FF2B5EF4-FFF2-40B4-BE49-F238E27FC236}">
                      <a16:creationId xmlns:a16="http://schemas.microsoft.com/office/drawing/2014/main" id="{22CE9E7F-76CA-47E0-A27B-01BC38812FE7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908050"/>
                  <a:ext cx="9144000" cy="518477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1C62F65-9553-4781-A9D1-77FF5A84F69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3810000" cy="533400"/>
          </a:xfrm>
          <a:noFill/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5B0091"/>
                </a:solidFill>
              </a:rPr>
              <a:t>The power of 1</a:t>
            </a:r>
            <a:endParaRPr lang="en-GB" altLang="en-US">
              <a:solidFill>
                <a:srgbClr val="5B0091"/>
              </a:solidFill>
            </a:endParaRPr>
          </a:p>
        </p:txBody>
      </p:sp>
      <p:pic>
        <p:nvPicPr>
          <p:cNvPr id="11267" name="Picture 3" descr="right_button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E2930C0-6600-4308-81C9-E9CDEBCDA1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left_button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0FD3196-CF1E-4AD2-B56E-C7908CA68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53" name="Rectangle 21">
            <a:extLst>
              <a:ext uri="{FF2B5EF4-FFF2-40B4-BE49-F238E27FC236}">
                <a16:creationId xmlns:a16="http://schemas.microsoft.com/office/drawing/2014/main" id="{2CB36185-0DEE-4071-853D-C3E7ADC48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3284538"/>
            <a:ext cx="7723188" cy="850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>
                <a:solidFill>
                  <a:srgbClr val="010066"/>
                </a:solidFill>
                <a:latin typeface="Arial" charset="0"/>
              </a:rPr>
              <a:t>Any</a:t>
            </a:r>
            <a:r>
              <a:rPr lang="en-GB" sz="2400">
                <a:solidFill>
                  <a:srgbClr val="010066"/>
                </a:solidFill>
                <a:latin typeface="Arial" charset="0"/>
              </a:rPr>
              <a:t> number raised to the power of </a:t>
            </a:r>
            <a:r>
              <a:rPr lang="en-US" sz="2400">
                <a:solidFill>
                  <a:srgbClr val="010066"/>
                </a:solidFill>
                <a:latin typeface="Arial" charset="0"/>
              </a:rPr>
              <a:t>1</a:t>
            </a:r>
            <a:r>
              <a:rPr lang="en-GB" sz="2400">
                <a:solidFill>
                  <a:srgbClr val="010066"/>
                </a:solidFill>
                <a:latin typeface="Arial" charset="0"/>
              </a:rPr>
              <a:t> is equal to </a:t>
            </a:r>
            <a:r>
              <a:rPr lang="en-US" sz="2400">
                <a:solidFill>
                  <a:srgbClr val="010066"/>
                </a:solidFill>
                <a:latin typeface="Arial" charset="0"/>
              </a:rPr>
              <a:t>the number itself. In general, </a:t>
            </a:r>
            <a:r>
              <a:rPr lang="en-US" sz="2400" b="1" i="1">
                <a:solidFill>
                  <a:srgbClr val="FF6600"/>
                </a:solidFill>
                <a:latin typeface="Times New Roman" pitchFamily="18" charset="0"/>
              </a:rPr>
              <a:t>x</a:t>
            </a:r>
            <a:r>
              <a:rPr lang="en-US" sz="2400" b="1" baseline="30000">
                <a:solidFill>
                  <a:srgbClr val="FF6600"/>
                </a:solidFill>
                <a:latin typeface="Arial" charset="0"/>
              </a:rPr>
              <a:t>1</a:t>
            </a:r>
            <a:r>
              <a:rPr lang="en-US" sz="2400" b="1">
                <a:solidFill>
                  <a:srgbClr val="FF6600"/>
                </a:solidFill>
                <a:latin typeface="Arial" charset="0"/>
              </a:rPr>
              <a:t> = </a:t>
            </a:r>
            <a:r>
              <a:rPr lang="en-US" sz="2400" b="1" i="1">
                <a:solidFill>
                  <a:srgbClr val="FF6600"/>
                </a:solidFill>
                <a:latin typeface="Times New Roman" pitchFamily="18" charset="0"/>
              </a:rPr>
              <a:t>x</a:t>
            </a:r>
            <a:endParaRPr lang="en-GB" sz="2400" b="1" i="1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11270" name="Text Box 23">
            <a:extLst>
              <a:ext uri="{FF2B5EF4-FFF2-40B4-BE49-F238E27FC236}">
                <a16:creationId xmlns:a16="http://schemas.microsoft.com/office/drawing/2014/main" id="{BF50E6AD-11BE-4071-A661-9F40D09C9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311275"/>
            <a:ext cx="7186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Find the value of the following using your calculator:</a:t>
            </a:r>
          </a:p>
        </p:txBody>
      </p:sp>
      <p:grpSp>
        <p:nvGrpSpPr>
          <p:cNvPr id="11271" name="Group 30">
            <a:extLst>
              <a:ext uri="{FF2B5EF4-FFF2-40B4-BE49-F238E27FC236}">
                <a16:creationId xmlns:a16="http://schemas.microsoft.com/office/drawing/2014/main" id="{D012EBF3-A302-4354-B382-6D09DA5214A6}"/>
              </a:ext>
            </a:extLst>
          </p:cNvPr>
          <p:cNvGrpSpPr>
            <a:grpSpLocks/>
          </p:cNvGrpSpPr>
          <p:nvPr/>
        </p:nvGrpSpPr>
        <p:grpSpPr bwMode="auto">
          <a:xfrm>
            <a:off x="1547813" y="2332038"/>
            <a:ext cx="6048375" cy="457200"/>
            <a:chOff x="839" y="1162"/>
            <a:chExt cx="3810" cy="288"/>
          </a:xfrm>
        </p:grpSpPr>
        <p:sp>
          <p:nvSpPr>
            <p:cNvPr id="11273" name="Rectangle 25">
              <a:extLst>
                <a:ext uri="{FF2B5EF4-FFF2-40B4-BE49-F238E27FC236}">
                  <a16:creationId xmlns:a16="http://schemas.microsoft.com/office/drawing/2014/main" id="{B283D1BC-9128-43D9-AE8D-4985DB900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" y="1162"/>
              <a:ext cx="29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6</a:t>
              </a:r>
              <a:r>
                <a:rPr lang="en-GB" altLang="en-US" sz="2400" baseline="30000">
                  <a:solidFill>
                    <a:srgbClr val="010066"/>
                  </a:solidFill>
                </a:rPr>
                <a:t>1</a:t>
              </a:r>
            </a:p>
          </p:txBody>
        </p:sp>
        <p:sp>
          <p:nvSpPr>
            <p:cNvPr id="11274" name="Rectangle 26">
              <a:extLst>
                <a:ext uri="{FF2B5EF4-FFF2-40B4-BE49-F238E27FC236}">
                  <a16:creationId xmlns:a16="http://schemas.microsoft.com/office/drawing/2014/main" id="{EB486D53-E7F3-4C21-90E0-5E9EC6D9DB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4" y="1162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47</a:t>
              </a:r>
              <a:r>
                <a:rPr lang="en-GB" altLang="en-US" sz="2400" baseline="30000">
                  <a:solidFill>
                    <a:srgbClr val="010066"/>
                  </a:solidFill>
                </a:rPr>
                <a:t>1</a:t>
              </a:r>
            </a:p>
          </p:txBody>
        </p:sp>
        <p:sp>
          <p:nvSpPr>
            <p:cNvPr id="11275" name="Rectangle 27">
              <a:extLst>
                <a:ext uri="{FF2B5EF4-FFF2-40B4-BE49-F238E27FC236}">
                  <a16:creationId xmlns:a16="http://schemas.microsoft.com/office/drawing/2014/main" id="{EC7FAFD6-DB33-4EB3-AD40-EC7EDE562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7" y="1162"/>
              <a:ext cx="4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0.9</a:t>
              </a:r>
              <a:r>
                <a:rPr lang="en-GB" altLang="en-US" sz="2400" baseline="30000">
                  <a:solidFill>
                    <a:srgbClr val="010066"/>
                  </a:solidFill>
                </a:rPr>
                <a:t>1</a:t>
              </a:r>
            </a:p>
          </p:txBody>
        </p:sp>
        <p:sp>
          <p:nvSpPr>
            <p:cNvPr id="11276" name="Rectangle 28">
              <a:extLst>
                <a:ext uri="{FF2B5EF4-FFF2-40B4-BE49-F238E27FC236}">
                  <a16:creationId xmlns:a16="http://schemas.microsoft.com/office/drawing/2014/main" id="{5E2B5AB6-D9AA-41AA-ADBD-4D8BBBBEF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2" y="1162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–5</a:t>
              </a:r>
              <a:r>
                <a:rPr lang="en-GB" altLang="en-US" sz="2400" baseline="30000">
                  <a:solidFill>
                    <a:srgbClr val="010066"/>
                  </a:solidFill>
                </a:rPr>
                <a:t>1</a:t>
              </a:r>
            </a:p>
          </p:txBody>
        </p:sp>
        <p:sp>
          <p:nvSpPr>
            <p:cNvPr id="11277" name="Rectangle 29">
              <a:extLst>
                <a:ext uri="{FF2B5EF4-FFF2-40B4-BE49-F238E27FC236}">
                  <a16:creationId xmlns:a16="http://schemas.microsoft.com/office/drawing/2014/main" id="{4410A633-1E23-4AB4-84CB-6837EA4774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" y="1162"/>
              <a:ext cx="29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0</a:t>
              </a:r>
              <a:r>
                <a:rPr lang="en-GB" altLang="en-US" sz="2400" baseline="30000">
                  <a:solidFill>
                    <a:srgbClr val="010066"/>
                  </a:solidFill>
                </a:rPr>
                <a:t>1</a:t>
              </a:r>
            </a:p>
          </p:txBody>
        </p:sp>
      </p:grpSp>
      <p:sp>
        <p:nvSpPr>
          <p:cNvPr id="95263" name="Text Box 31">
            <a:extLst>
              <a:ext uri="{FF2B5EF4-FFF2-40B4-BE49-F238E27FC236}">
                <a16:creationId xmlns:a16="http://schemas.microsoft.com/office/drawing/2014/main" id="{637AEA4B-E9C0-438E-A1A5-D459235F1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4767263"/>
            <a:ext cx="81565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Because of this we don’t usually write the power when a number is raised to the power of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53" grpId="0" animBg="1"/>
      <p:bldP spid="952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325BAB7-17E0-4A14-8FCF-76874CCD47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3810000" cy="533400"/>
          </a:xfrm>
          <a:noFill/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5B0091"/>
                </a:solidFill>
              </a:rPr>
              <a:t>The power of 0</a:t>
            </a:r>
            <a:endParaRPr lang="en-GB" altLang="en-US">
              <a:solidFill>
                <a:srgbClr val="5B0091"/>
              </a:solidFill>
            </a:endParaRPr>
          </a:p>
        </p:txBody>
      </p:sp>
      <p:pic>
        <p:nvPicPr>
          <p:cNvPr id="12291" name="Picture 3" descr="right_button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C5A0256-1472-45EE-BE61-DDB76C9F9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 descr="left_button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5EB4005-E838-4E20-A7B7-43A50ED95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78538"/>
            <a:ext cx="5429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>
            <a:extLst>
              <a:ext uri="{FF2B5EF4-FFF2-40B4-BE49-F238E27FC236}">
                <a16:creationId xmlns:a16="http://schemas.microsoft.com/office/drawing/2014/main" id="{4B434412-34C6-4B7E-9044-F1A34FB26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1106488"/>
            <a:ext cx="415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Look at the following division:</a:t>
            </a:r>
          </a:p>
        </p:txBody>
      </p:sp>
      <p:sp>
        <p:nvSpPr>
          <p:cNvPr id="158726" name="Text Box 6">
            <a:extLst>
              <a:ext uri="{FF2B5EF4-FFF2-40B4-BE49-F238E27FC236}">
                <a16:creationId xmlns:a16="http://schemas.microsoft.com/office/drawing/2014/main" id="{68B2F41A-A624-4E42-9A8F-C53101A3E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3963" y="1724025"/>
            <a:ext cx="1347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6</a:t>
            </a:r>
            <a:r>
              <a:rPr lang="en-GB" altLang="en-US" sz="2400" baseline="30000">
                <a:solidFill>
                  <a:srgbClr val="010066"/>
                </a:solidFill>
              </a:rPr>
              <a:t>4</a:t>
            </a:r>
            <a:r>
              <a:rPr lang="en-GB" altLang="en-US" sz="2400">
                <a:solidFill>
                  <a:srgbClr val="010066"/>
                </a:solidFill>
              </a:rPr>
              <a:t> ÷ 6</a:t>
            </a:r>
            <a:r>
              <a:rPr lang="en-GB" altLang="en-US" sz="2400" baseline="30000">
                <a:solidFill>
                  <a:srgbClr val="010066"/>
                </a:solidFill>
              </a:rPr>
              <a:t>4</a:t>
            </a:r>
            <a:r>
              <a:rPr lang="en-GB" altLang="en-US" sz="2400">
                <a:solidFill>
                  <a:srgbClr val="010066"/>
                </a:solidFill>
              </a:rPr>
              <a:t> =</a:t>
            </a:r>
          </a:p>
        </p:txBody>
      </p:sp>
      <p:sp>
        <p:nvSpPr>
          <p:cNvPr id="158727" name="Text Box 7">
            <a:extLst>
              <a:ext uri="{FF2B5EF4-FFF2-40B4-BE49-F238E27FC236}">
                <a16:creationId xmlns:a16="http://schemas.microsoft.com/office/drawing/2014/main" id="{D8027AD1-41F9-45DF-BA55-9FD0F4932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6025" y="172402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1</a:t>
            </a:r>
          </a:p>
        </p:txBody>
      </p:sp>
      <p:sp>
        <p:nvSpPr>
          <p:cNvPr id="158728" name="Text Box 8">
            <a:extLst>
              <a:ext uri="{FF2B5EF4-FFF2-40B4-BE49-F238E27FC236}">
                <a16:creationId xmlns:a16="http://schemas.microsoft.com/office/drawing/2014/main" id="{AE675A85-E1EF-42B7-8433-73B50EEA6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2343150"/>
            <a:ext cx="4533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Using the second exponent law</a:t>
            </a:r>
            <a:r>
              <a:rPr lang="en-US" altLang="en-US" sz="2400">
                <a:solidFill>
                  <a:srgbClr val="010066"/>
                </a:solidFill>
              </a:rPr>
              <a:t>,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158729" name="Text Box 9">
            <a:extLst>
              <a:ext uri="{FF2B5EF4-FFF2-40B4-BE49-F238E27FC236}">
                <a16:creationId xmlns:a16="http://schemas.microsoft.com/office/drawing/2014/main" id="{CA0B4EED-132A-4718-9DDB-D0B8E0977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962275"/>
            <a:ext cx="245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6</a:t>
            </a:r>
            <a:r>
              <a:rPr lang="en-GB" altLang="en-US" sz="2400" baseline="30000">
                <a:solidFill>
                  <a:srgbClr val="010066"/>
                </a:solidFill>
              </a:rPr>
              <a:t>4</a:t>
            </a:r>
            <a:r>
              <a:rPr lang="en-GB" altLang="en-US" sz="2400">
                <a:solidFill>
                  <a:srgbClr val="010066"/>
                </a:solidFill>
              </a:rPr>
              <a:t> ÷ 6</a:t>
            </a:r>
            <a:r>
              <a:rPr lang="en-GB" altLang="en-US" sz="2400" baseline="30000">
                <a:solidFill>
                  <a:srgbClr val="010066"/>
                </a:solidFill>
              </a:rPr>
              <a:t>4</a:t>
            </a:r>
            <a:r>
              <a:rPr lang="en-GB" altLang="en-US" sz="2400">
                <a:solidFill>
                  <a:srgbClr val="010066"/>
                </a:solidFill>
              </a:rPr>
              <a:t> = 6</a:t>
            </a:r>
            <a:r>
              <a:rPr lang="en-GB" altLang="en-US" sz="2400" baseline="30000">
                <a:solidFill>
                  <a:srgbClr val="010066"/>
                </a:solidFill>
              </a:rPr>
              <a:t>(4 – 4)</a:t>
            </a:r>
            <a:r>
              <a:rPr lang="en-GB" altLang="en-US" sz="2400">
                <a:solidFill>
                  <a:srgbClr val="010066"/>
                </a:solidFill>
              </a:rPr>
              <a:t> =</a:t>
            </a:r>
          </a:p>
        </p:txBody>
      </p:sp>
      <p:sp>
        <p:nvSpPr>
          <p:cNvPr id="158730" name="Text Box 10">
            <a:extLst>
              <a:ext uri="{FF2B5EF4-FFF2-40B4-BE49-F238E27FC236}">
                <a16:creationId xmlns:a16="http://schemas.microsoft.com/office/drawing/2014/main" id="{F6DAF791-788B-4734-95C5-8F2C2ABB0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3075" y="2962275"/>
            <a:ext cx="466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6</a:t>
            </a:r>
            <a:r>
              <a:rPr lang="en-GB" altLang="en-US" sz="2400" baseline="30000">
                <a:solidFill>
                  <a:srgbClr val="010066"/>
                </a:solidFill>
              </a:rPr>
              <a:t>0</a:t>
            </a:r>
          </a:p>
        </p:txBody>
      </p:sp>
      <p:grpSp>
        <p:nvGrpSpPr>
          <p:cNvPr id="2" name="Group 11">
            <a:extLst>
              <a:ext uri="{FF2B5EF4-FFF2-40B4-BE49-F238E27FC236}">
                <a16:creationId xmlns:a16="http://schemas.microsoft.com/office/drawing/2014/main" id="{B5FA392C-F151-49A4-B5DE-14BC2CBB000E}"/>
              </a:ext>
            </a:extLst>
          </p:cNvPr>
          <p:cNvGrpSpPr>
            <a:grpSpLocks/>
          </p:cNvGrpSpPr>
          <p:nvPr/>
        </p:nvGrpSpPr>
        <p:grpSpPr bwMode="auto">
          <a:xfrm>
            <a:off x="288925" y="3581400"/>
            <a:ext cx="4773613" cy="457200"/>
            <a:chOff x="182" y="2082"/>
            <a:chExt cx="3007" cy="288"/>
          </a:xfrm>
        </p:grpSpPr>
        <p:sp>
          <p:nvSpPr>
            <p:cNvPr id="12305" name="Text Box 12">
              <a:extLst>
                <a:ext uri="{FF2B5EF4-FFF2-40B4-BE49-F238E27FC236}">
                  <a16:creationId xmlns:a16="http://schemas.microsoft.com/office/drawing/2014/main" id="{501575AF-4EC0-49E0-9FFB-5AA473ED74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" y="2082"/>
              <a:ext cx="15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That means that</a:t>
              </a:r>
              <a:r>
                <a:rPr lang="en-US" altLang="en-US" sz="2400">
                  <a:solidFill>
                    <a:srgbClr val="010066"/>
                  </a:solidFill>
                </a:rPr>
                <a:t>:</a:t>
              </a:r>
              <a:endParaRPr lang="en-GB" altLang="en-US" sz="2400">
                <a:solidFill>
                  <a:srgbClr val="010066"/>
                </a:solidFill>
              </a:endParaRPr>
            </a:p>
          </p:txBody>
        </p:sp>
        <p:sp>
          <p:nvSpPr>
            <p:cNvPr id="12306" name="Text Box 13">
              <a:extLst>
                <a:ext uri="{FF2B5EF4-FFF2-40B4-BE49-F238E27FC236}">
                  <a16:creationId xmlns:a16="http://schemas.microsoft.com/office/drawing/2014/main" id="{2A01535C-16ED-46F7-AA2C-979F01EB59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0" y="2082"/>
              <a:ext cx="6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6</a:t>
              </a:r>
              <a:r>
                <a:rPr lang="en-GB" altLang="en-US" sz="2400" baseline="30000">
                  <a:solidFill>
                    <a:srgbClr val="010066"/>
                  </a:solidFill>
                </a:rPr>
                <a:t>0</a:t>
              </a:r>
              <a:r>
                <a:rPr lang="en-GB" altLang="en-US" sz="2400">
                  <a:solidFill>
                    <a:srgbClr val="010066"/>
                  </a:solidFill>
                </a:rPr>
                <a:t> = 1</a:t>
              </a:r>
            </a:p>
          </p:txBody>
        </p:sp>
      </p:grpSp>
      <p:sp>
        <p:nvSpPr>
          <p:cNvPr id="158735" name="Text Box 15">
            <a:extLst>
              <a:ext uri="{FF2B5EF4-FFF2-40B4-BE49-F238E27FC236}">
                <a16:creationId xmlns:a16="http://schemas.microsoft.com/office/drawing/2014/main" id="{7122A0AE-7F51-4696-9162-E891C7E14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5105400"/>
            <a:ext cx="196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For example,</a:t>
            </a:r>
          </a:p>
        </p:txBody>
      </p:sp>
      <p:sp>
        <p:nvSpPr>
          <p:cNvPr id="158736" name="Text Box 16">
            <a:extLst>
              <a:ext uri="{FF2B5EF4-FFF2-40B4-BE49-F238E27FC236}">
                <a16:creationId xmlns:a16="http://schemas.microsoft.com/office/drawing/2014/main" id="{41D86222-91B3-482C-A073-B9F9D9AE4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3188" y="5715000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10</a:t>
            </a:r>
            <a:r>
              <a:rPr lang="en-GB" altLang="en-US" sz="2400" baseline="30000">
                <a:solidFill>
                  <a:srgbClr val="010066"/>
                </a:solidFill>
              </a:rPr>
              <a:t>0</a:t>
            </a:r>
            <a:r>
              <a:rPr lang="en-GB" altLang="en-US" sz="2400">
                <a:solidFill>
                  <a:srgbClr val="010066"/>
                </a:solidFill>
              </a:rPr>
              <a:t> = 1</a:t>
            </a:r>
          </a:p>
        </p:txBody>
      </p:sp>
      <p:sp>
        <p:nvSpPr>
          <p:cNvPr id="158737" name="Text Box 17">
            <a:extLst>
              <a:ext uri="{FF2B5EF4-FFF2-40B4-BE49-F238E27FC236}">
                <a16:creationId xmlns:a16="http://schemas.microsoft.com/office/drawing/2014/main" id="{364E0ACE-7ED1-4263-B7A3-CC5083270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5788" y="5715000"/>
            <a:ext cx="1576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3.452</a:t>
            </a:r>
            <a:r>
              <a:rPr lang="en-GB" altLang="en-US" sz="2400" baseline="30000">
                <a:solidFill>
                  <a:srgbClr val="010066"/>
                </a:solidFill>
              </a:rPr>
              <a:t>0</a:t>
            </a:r>
            <a:r>
              <a:rPr lang="en-GB" altLang="en-US" sz="2400">
                <a:solidFill>
                  <a:srgbClr val="010066"/>
                </a:solidFill>
              </a:rPr>
              <a:t> = 1</a:t>
            </a:r>
          </a:p>
        </p:txBody>
      </p:sp>
      <p:sp>
        <p:nvSpPr>
          <p:cNvPr id="158738" name="Text Box 18">
            <a:extLst>
              <a:ext uri="{FF2B5EF4-FFF2-40B4-BE49-F238E27FC236}">
                <a16:creationId xmlns:a16="http://schemas.microsoft.com/office/drawing/2014/main" id="{98644B5E-18C7-4DC6-962D-94880E0B1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9388" y="5715000"/>
            <a:ext cx="2509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723 538 592</a:t>
            </a:r>
            <a:r>
              <a:rPr lang="en-GB" altLang="en-US" sz="2400" baseline="30000">
                <a:solidFill>
                  <a:srgbClr val="010066"/>
                </a:solidFill>
              </a:rPr>
              <a:t>0</a:t>
            </a:r>
            <a:r>
              <a:rPr lang="en-GB" altLang="en-US" sz="2400">
                <a:solidFill>
                  <a:srgbClr val="010066"/>
                </a:solidFill>
              </a:rPr>
              <a:t> = 1</a:t>
            </a:r>
          </a:p>
        </p:txBody>
      </p:sp>
      <p:sp>
        <p:nvSpPr>
          <p:cNvPr id="158739" name="Rectangle 19">
            <a:extLst>
              <a:ext uri="{FF2B5EF4-FFF2-40B4-BE49-F238E27FC236}">
                <a16:creationId xmlns:a16="http://schemas.microsoft.com/office/drawing/2014/main" id="{B05DE10C-8E88-499B-921D-89D4F05B5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329113"/>
            <a:ext cx="8229600" cy="485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solidFill>
                  <a:srgbClr val="010066"/>
                </a:solidFill>
                <a:latin typeface="Arial" charset="0"/>
              </a:rPr>
              <a:t>Any</a:t>
            </a:r>
            <a:r>
              <a:rPr lang="en-GB" sz="2400">
                <a:solidFill>
                  <a:srgbClr val="010066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010066"/>
                </a:solidFill>
                <a:latin typeface="Arial" charset="0"/>
              </a:rPr>
              <a:t>non-zero </a:t>
            </a:r>
            <a:r>
              <a:rPr lang="en-GB" sz="2400">
                <a:solidFill>
                  <a:srgbClr val="010066"/>
                </a:solidFill>
                <a:latin typeface="Arial" charset="0"/>
              </a:rPr>
              <a:t>number raised to the power of 0 is equal to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6" grpId="0" autoUpdateAnimBg="0"/>
      <p:bldP spid="158727" grpId="0" autoUpdateAnimBg="0"/>
      <p:bldP spid="158728" grpId="0" autoUpdateAnimBg="0"/>
      <p:bldP spid="158729" grpId="0" autoUpdateAnimBg="0"/>
      <p:bldP spid="158730" grpId="0" autoUpdateAnimBg="0"/>
      <p:bldP spid="158735" grpId="0" autoUpdateAnimBg="0"/>
      <p:bldP spid="158736" grpId="0" autoUpdateAnimBg="0"/>
      <p:bldP spid="158737" grpId="0" autoUpdateAnimBg="0"/>
      <p:bldP spid="158738" grpId="0" autoUpdateAnimBg="0"/>
      <p:bldP spid="15873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oardworks template">
  <a:themeElements>
    <a:clrScheme name="Boardworks template 13">
      <a:dk1>
        <a:srgbClr val="000066"/>
      </a:dk1>
      <a:lt1>
        <a:srgbClr val="FFFFFF"/>
      </a:lt1>
      <a:dk2>
        <a:srgbClr val="5B0091"/>
      </a:dk2>
      <a:lt2>
        <a:srgbClr val="111111"/>
      </a:lt2>
      <a:accent1>
        <a:srgbClr val="D0B8E0"/>
      </a:accent1>
      <a:accent2>
        <a:srgbClr val="80D0E8"/>
      </a:accent2>
      <a:accent3>
        <a:srgbClr val="FFFFFF"/>
      </a:accent3>
      <a:accent4>
        <a:srgbClr val="000056"/>
      </a:accent4>
      <a:accent5>
        <a:srgbClr val="E4D8ED"/>
      </a:accent5>
      <a:accent6>
        <a:srgbClr val="73BCD2"/>
      </a:accent6>
      <a:hlink>
        <a:srgbClr val="C0E890"/>
      </a:hlink>
      <a:folHlink>
        <a:srgbClr val="FFFF90"/>
      </a:folHlink>
    </a:clrScheme>
    <a:fontScheme name="Boardworks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ardwork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3">
        <a:dk1>
          <a:srgbClr val="000066"/>
        </a:dk1>
        <a:lt1>
          <a:srgbClr val="FFFFFF"/>
        </a:lt1>
        <a:dk2>
          <a:srgbClr val="5B0091"/>
        </a:dk2>
        <a:lt2>
          <a:srgbClr val="111111"/>
        </a:lt2>
        <a:accent1>
          <a:srgbClr val="D0B8E0"/>
        </a:accent1>
        <a:accent2>
          <a:srgbClr val="80D0E8"/>
        </a:accent2>
        <a:accent3>
          <a:srgbClr val="FFFFFF"/>
        </a:accent3>
        <a:accent4>
          <a:srgbClr val="000056"/>
        </a:accent4>
        <a:accent5>
          <a:srgbClr val="E4D8ED"/>
        </a:accent5>
        <a:accent6>
          <a:srgbClr val="73BCD2"/>
        </a:accent6>
        <a:hlink>
          <a:srgbClr val="C0E890"/>
        </a:hlink>
        <a:folHlink>
          <a:srgbClr val="FFFF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1273</Words>
  <Application>Microsoft Office PowerPoint</Application>
  <PresentationFormat>On-screen Show (4:3)</PresentationFormat>
  <Paragraphs>207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Comic Sans MS</vt:lpstr>
      <vt:lpstr>Bradley Hand ITC</vt:lpstr>
      <vt:lpstr>Times New Roman</vt:lpstr>
      <vt:lpstr>Symbol</vt:lpstr>
      <vt:lpstr>Default Design</vt:lpstr>
      <vt:lpstr>Boardworks template</vt:lpstr>
      <vt:lpstr>Warm up</vt:lpstr>
      <vt:lpstr>Use the Exponent Laws</vt:lpstr>
      <vt:lpstr>Exponent notation</vt:lpstr>
      <vt:lpstr>Multiplying numbers in exponent form</vt:lpstr>
      <vt:lpstr>Dividing numbers in exponent form</vt:lpstr>
      <vt:lpstr>Raising a power to a power</vt:lpstr>
      <vt:lpstr>Using exponent laws</vt:lpstr>
      <vt:lpstr>The power of 1</vt:lpstr>
      <vt:lpstr>The power of 0</vt:lpstr>
      <vt:lpstr>Exponent laws</vt:lpstr>
      <vt:lpstr>Negative exponents</vt:lpstr>
      <vt:lpstr>Reciprocals</vt:lpstr>
      <vt:lpstr>Finding the reciprocals</vt:lpstr>
      <vt:lpstr>Match the reciprocal pairs</vt:lpstr>
      <vt:lpstr>Nelson Page 222 #s 4ace, 5bdf, 6bdf, 7ace &amp; 8bdef</vt:lpstr>
    </vt:vector>
  </TitlesOfParts>
  <Company>Husrtmere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Metric Units</dc:title>
  <dc:creator>off network</dc:creator>
  <cp:lastModifiedBy>Nick White</cp:lastModifiedBy>
  <cp:revision>26</cp:revision>
  <dcterms:created xsi:type="dcterms:W3CDTF">2006-02-26T20:44:17Z</dcterms:created>
  <dcterms:modified xsi:type="dcterms:W3CDTF">2018-05-14T01:38:43Z</dcterms:modified>
</cp:coreProperties>
</file>