
<file path=[Content_Types].xml><?xml version="1.0" encoding="utf-8"?>
<Types xmlns="http://schemas.openxmlformats.org/package/2006/content-types">
  <Default Extension="bin" ContentType="application/vnd.ms-office.vbaPro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61" r:id="rId3"/>
    <p:sldId id="263" r:id="rId4"/>
    <p:sldId id="265" r:id="rId5"/>
    <p:sldId id="266" r:id="rId6"/>
    <p:sldId id="270" r:id="rId7"/>
    <p:sldId id="272" r:id="rId8"/>
    <p:sldId id="274" r:id="rId9"/>
    <p:sldId id="275" r:id="rId10"/>
    <p:sldId id="257" r:id="rId11"/>
    <p:sldId id="25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0" autoAdjust="0"/>
  </p:normalViewPr>
  <p:slideViewPr>
    <p:cSldViewPr>
      <p:cViewPr varScale="1">
        <p:scale>
          <a:sx n="62" d="100"/>
          <a:sy n="62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8B24BB-A812-4826-BDF5-FF506854A5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124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95470-B1B3-46C6-BAAC-DBA2C052E66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Pupils should be asked to learn these formulae.</a:t>
            </a:r>
          </a:p>
        </p:txBody>
      </p:sp>
    </p:spTree>
    <p:extLst>
      <p:ext uri="{BB962C8B-B14F-4D97-AF65-F5344CB8AC3E}">
        <p14:creationId xmlns:p14="http://schemas.microsoft.com/office/powerpoint/2010/main" val="38523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3334D-AA8D-48DD-835A-E9A3B1CD5B9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177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A05E0-D194-4717-99B8-79E1FF5D0A2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 i="1"/>
              <a:t>Link:</a:t>
            </a:r>
          </a:p>
          <a:p>
            <a:r>
              <a:rPr lang="en-US" altLang="en-US" i="1"/>
              <a:t>A3 Formulae – changing the subject of a formula</a:t>
            </a:r>
          </a:p>
        </p:txBody>
      </p:sp>
    </p:spTree>
    <p:extLst>
      <p:ext uri="{BB962C8B-B14F-4D97-AF65-F5344CB8AC3E}">
        <p14:creationId xmlns:p14="http://schemas.microsoft.com/office/powerpoint/2010/main" val="231944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D61B1-E6A9-48F1-8BDE-9200E59E4B7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953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C8834-0ED2-479E-80BA-AA973D154F2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520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C8CCB-8404-4348-A3DF-CE93F0DC4B7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858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A14FA-DF0A-481E-98CF-A54AB6E4C7A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Compare this with slide 74, which finds the perimeter of the same shape.</a:t>
            </a:r>
          </a:p>
        </p:txBody>
      </p:sp>
    </p:spTree>
    <p:extLst>
      <p:ext uri="{BB962C8B-B14F-4D97-AF65-F5344CB8AC3E}">
        <p14:creationId xmlns:p14="http://schemas.microsoft.com/office/powerpoint/2010/main" val="3016968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F6B36-630A-482C-86D6-495B2EF1D54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Discuss how this area could be calculated before revealing the solution.</a:t>
            </a:r>
          </a:p>
          <a:p>
            <a:r>
              <a:rPr lang="en-US" altLang="en-US"/>
              <a:t>The area of a sector is a fraction of the area of a full circle. We can find this fraction by dividing the angle at the centre by 360</a:t>
            </a:r>
            <a:r>
              <a:rPr lang="en-US" altLang="en-US">
                <a:cs typeface="Times New Roman" panose="02020603050405020304" pitchFamily="18" charset="0"/>
              </a:rPr>
              <a:t>°.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80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08DFD-DE30-4355-A8A0-737774C9D4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489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4F5E1-1912-4BA2-B8C9-B282F20E79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7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7C8DF-6D0C-4BF6-98A1-E98BF4FD66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22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A86B3-BD1E-457B-A7FD-CDF50725E7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96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C5000-0A48-4468-B1DA-C58C7CC69F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695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EED1D-75BA-4DA2-AE7B-34B5B06F65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47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A84E3-6681-4350-B6DB-54E0A31662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58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B67ED-00BD-4CE1-B822-03BE2D921B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676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82892-730D-4BF1-BF1B-8F35559A96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3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69113-4419-48AF-BAFF-D2E0DB6806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726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CCA47-5BC4-4CDD-B680-BADDC9EC75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53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CE1614-FE92-48AF-B91B-480221E58BD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j0196416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6911975" cy="44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130425"/>
            <a:ext cx="7631112" cy="2811463"/>
          </a:xfrm>
        </p:spPr>
        <p:txBody>
          <a:bodyPr anchor="ctr"/>
          <a:lstStyle/>
          <a:p>
            <a:r>
              <a:rPr lang="en-GB" altLang="en-US" b="1" dirty="0">
                <a:latin typeface="Comic Sans MS" panose="030F0702030302020204" pitchFamily="66" charset="0"/>
              </a:rPr>
              <a:t>Solve Problems Involving the Circumference and Area of Circles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20713"/>
            <a:ext cx="6400800" cy="863600"/>
          </a:xfrm>
        </p:spPr>
        <p:txBody>
          <a:bodyPr/>
          <a:lstStyle/>
          <a:p>
            <a:r>
              <a:rPr lang="en-GB" altLang="en-US" sz="4800" b="1">
                <a:latin typeface="Bradley Hand ITC" panose="03070402050302030203" pitchFamily="66" charset="0"/>
              </a:rPr>
              <a:t>We are Learning to……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j013460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260350"/>
            <a:ext cx="4672013" cy="633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 altLang="en-US" sz="4000" b="1">
                <a:latin typeface="Times New Roman" panose="02020603050405020304" pitchFamily="18" charset="0"/>
              </a:rPr>
              <a:t>Circumference and Area of a Circle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>
                <a:latin typeface="Times New Roman" panose="02020603050405020304" pitchFamily="18" charset="0"/>
              </a:rPr>
              <a:t>The Circumference of a circle can be calculated using the formulae:</a:t>
            </a:r>
          </a:p>
          <a:p>
            <a:pPr>
              <a:lnSpc>
                <a:spcPct val="90000"/>
              </a:lnSpc>
            </a:pPr>
            <a:r>
              <a:rPr lang="en-GB" altLang="en-US" dirty="0">
                <a:latin typeface="Times New Roman" panose="02020603050405020304" pitchFamily="18" charset="0"/>
              </a:rPr>
              <a:t> 		</a:t>
            </a:r>
            <a:r>
              <a:rPr lang="en-GB" altLang="en-US" dirty="0">
                <a:latin typeface="Arial Rounded MT Bold" panose="020F0704030504030204" pitchFamily="34" charset="0"/>
              </a:rPr>
              <a:t>C = 2</a:t>
            </a:r>
            <a:r>
              <a:rPr lang="el-GR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r	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	C = </a:t>
            </a:r>
            <a:r>
              <a:rPr lang="el-GR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d</a:t>
            </a:r>
            <a:endParaRPr lang="en-US" altLang="en-US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Area of a circle can be worked out by using the formula: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A = </a:t>
            </a:r>
            <a:r>
              <a:rPr lang="el-GR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²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altLang="en-US" b="1" i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diameter, </a:t>
            </a:r>
            <a:r>
              <a:rPr lang="en-US" altLang="en-US" b="1" i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radius and     </a:t>
            </a:r>
            <a:r>
              <a:rPr lang="el-GR" altLang="en-US" b="1" i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 = 3.14 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to 2 decimal places</a:t>
            </a:r>
            <a:endParaRPr lang="el-GR" altLang="en-US" i="1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57200" y="5300663"/>
            <a:ext cx="8353425" cy="1323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b="1" dirty="0" smtClean="0">
                <a:latin typeface="Times New Roman" panose="02020603050405020304" pitchFamily="18" charset="0"/>
              </a:rPr>
              <a:t>Circles 3 Word Problems                  #s </a:t>
            </a:r>
            <a:r>
              <a:rPr lang="en-GB" altLang="en-US" sz="4000" b="1" dirty="0">
                <a:latin typeface="Times New Roman" panose="02020603050405020304" pitchFamily="18" charset="0"/>
              </a:rPr>
              <a:t>2, 4, 6, 7, 9, 11, 12 &amp; 14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j0280530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765175"/>
            <a:ext cx="78486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 altLang="en-US" b="1" dirty="0">
                <a:latin typeface="Times New Roman" panose="02020603050405020304" pitchFamily="18" charset="0"/>
              </a:rPr>
              <a:t>Extra Practice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en-GB" altLang="en-US">
                <a:latin typeface="Times New Roman" panose="02020603050405020304" pitchFamily="18" charset="0"/>
              </a:rPr>
              <a:t>Using the appropriate formula, work out the circumference and area for the following circles:</a:t>
            </a:r>
          </a:p>
          <a:p>
            <a:r>
              <a:rPr lang="en-GB" altLang="en-US">
                <a:latin typeface="Times New Roman" panose="02020603050405020304" pitchFamily="18" charset="0"/>
              </a:rPr>
              <a:t>1. </a:t>
            </a:r>
            <a:r>
              <a:rPr lang="en-GB" altLang="en-US"/>
              <a:t>r = 4 cm</a:t>
            </a:r>
            <a:r>
              <a:rPr lang="en-GB" altLang="en-US">
                <a:latin typeface="Times New Roman" panose="02020603050405020304" pitchFamily="18" charset="0"/>
              </a:rPr>
              <a:t>		</a:t>
            </a:r>
            <a:r>
              <a:rPr lang="en-GB" altLang="en-US">
                <a:latin typeface="Arial Rounded MT Bold" panose="020F0704030504030204" pitchFamily="34" charset="0"/>
              </a:rPr>
              <a:t>Use </a:t>
            </a:r>
            <a:r>
              <a:rPr lang="el-GR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 = 3.14</a:t>
            </a:r>
            <a:endParaRPr lang="el-GR" altLang="en-US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r>
              <a:rPr lang="en-GB" altLang="en-US">
                <a:latin typeface="Times New Roman" panose="02020603050405020304" pitchFamily="18" charset="0"/>
              </a:rPr>
              <a:t>2. </a:t>
            </a:r>
            <a:r>
              <a:rPr lang="en-GB" altLang="en-US"/>
              <a:t>d = 7 cm</a:t>
            </a:r>
            <a:r>
              <a:rPr lang="en-GB" altLang="en-US">
                <a:latin typeface="Times New Roman" panose="02020603050405020304" pitchFamily="18" charset="0"/>
              </a:rPr>
              <a:t>		The formulae are:</a:t>
            </a:r>
          </a:p>
          <a:p>
            <a:r>
              <a:rPr lang="en-GB" altLang="en-US">
                <a:latin typeface="Times New Roman" panose="02020603050405020304" pitchFamily="18" charset="0"/>
              </a:rPr>
              <a:t>3. </a:t>
            </a:r>
            <a:r>
              <a:rPr lang="en-GB" altLang="en-US"/>
              <a:t>r = 6 cm</a:t>
            </a:r>
            <a:r>
              <a:rPr lang="en-GB" altLang="en-US">
                <a:latin typeface="Times New Roman" panose="02020603050405020304" pitchFamily="18" charset="0"/>
              </a:rPr>
              <a:t>		</a:t>
            </a:r>
            <a:r>
              <a:rPr lang="en-GB" altLang="en-US">
                <a:latin typeface="Arial Rounded MT Bold" panose="020F0704030504030204" pitchFamily="34" charset="0"/>
              </a:rPr>
              <a:t>C = 2</a:t>
            </a:r>
            <a:r>
              <a:rPr lang="el-GR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r</a:t>
            </a:r>
            <a:endParaRPr lang="en-GB" altLang="en-US">
              <a:latin typeface="Arial Rounded MT Bold" panose="020F0704030504030204" pitchFamily="34" charset="0"/>
            </a:endParaRPr>
          </a:p>
          <a:p>
            <a:r>
              <a:rPr lang="en-GB" altLang="en-US">
                <a:latin typeface="Times New Roman" panose="02020603050405020304" pitchFamily="18" charset="0"/>
              </a:rPr>
              <a:t>4. </a:t>
            </a:r>
            <a:r>
              <a:rPr lang="en-GB" altLang="en-US"/>
              <a:t>d = 9 cm</a:t>
            </a:r>
            <a:r>
              <a:rPr lang="en-GB" altLang="en-US">
                <a:latin typeface="Times New Roman" panose="02020603050405020304" pitchFamily="18" charset="0"/>
              </a:rPr>
              <a:t>		</a:t>
            </a:r>
            <a:r>
              <a:rPr lang="en-GB" altLang="en-US">
                <a:latin typeface="Arial Rounded MT Bold" panose="020F0704030504030204" pitchFamily="34" charset="0"/>
              </a:rPr>
              <a:t>C = </a:t>
            </a:r>
            <a:r>
              <a:rPr lang="el-GR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d</a:t>
            </a:r>
            <a:endParaRPr lang="en-GB" altLang="en-US">
              <a:latin typeface="Arial Rounded MT Bold" panose="020F0704030504030204" pitchFamily="34" charset="0"/>
            </a:endParaRPr>
          </a:p>
          <a:p>
            <a:r>
              <a:rPr lang="en-GB" altLang="en-US">
                <a:latin typeface="Times New Roman" panose="02020603050405020304" pitchFamily="18" charset="0"/>
              </a:rPr>
              <a:t>5. </a:t>
            </a:r>
            <a:r>
              <a:rPr lang="en-GB" altLang="en-US"/>
              <a:t>r = 7 cm</a:t>
            </a:r>
            <a:r>
              <a:rPr lang="en-GB" altLang="en-US">
                <a:latin typeface="Times New Roman" panose="02020603050405020304" pitchFamily="18" charset="0"/>
              </a:rPr>
              <a:t>		</a:t>
            </a:r>
            <a:r>
              <a:rPr lang="en-GB" altLang="en-US">
                <a:latin typeface="Arial Rounded MT Bold" panose="020F0704030504030204" pitchFamily="34" charset="0"/>
              </a:rPr>
              <a:t>A = </a:t>
            </a:r>
            <a:r>
              <a:rPr lang="el-GR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>
                <a:latin typeface="Arial Rounded MT Bold" panose="020F0704030504030204" pitchFamily="34" charset="0"/>
                <a:cs typeface="Times New Roman" panose="02020603050405020304" pitchFamily="18" charset="0"/>
              </a:rPr>
              <a:t>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5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+mn-cs"/>
              </a:rPr>
              <a:t>The circumference of a circle </a:t>
            </a:r>
            <a:endParaRPr lang="en-GB" altLang="en-US" sz="2800" b="1" dirty="0">
              <a:solidFill>
                <a:srgbClr val="01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3213" y="1143000"/>
            <a:ext cx="209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solidFill>
                  <a:srgbClr val="010066"/>
                </a:solidFill>
              </a:rPr>
              <a:t>For any circle,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3187700" y="1716088"/>
            <a:ext cx="2768600" cy="855662"/>
            <a:chOff x="1688" y="1167"/>
            <a:chExt cx="1744" cy="539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688" y="1311"/>
              <a:ext cx="3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l-GR" altLang="en-US" sz="240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</a:t>
              </a:r>
              <a:r>
                <a:rPr lang="en-US" altLang="en-US" sz="2400">
                  <a:solidFill>
                    <a:srgbClr val="010066"/>
                  </a:solidFill>
                  <a:cs typeface="Arial" panose="020B0604020202020204" pitchFamily="34" charset="0"/>
                </a:rPr>
                <a:t> =</a:t>
              </a:r>
              <a:endParaRPr lang="el-GR" altLang="en-US" sz="2400">
                <a:solidFill>
                  <a:srgbClr val="01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087" y="1167"/>
              <a:ext cx="1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circumference</a:t>
              </a:r>
              <a:endParaRPr lang="el-GR" altLang="en-US" sz="2400">
                <a:solidFill>
                  <a:srgbClr val="010066"/>
                </a:solidFill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2066" y="1455"/>
              <a:ext cx="13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2317" y="141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diameter</a:t>
              </a:r>
              <a:endParaRPr lang="en-GB" altLang="en-US" sz="2400">
                <a:solidFill>
                  <a:srgbClr val="010066"/>
                </a:solidFill>
              </a:endParaRPr>
            </a:p>
          </p:txBody>
        </p:sp>
      </p:grp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03213" y="268763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or,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03213" y="4379913"/>
            <a:ext cx="8750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We can rearrange this to make a formula to find the circumference of a circle given its diameter.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019550" y="5464175"/>
            <a:ext cx="1085850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3960813" y="3262313"/>
            <a:ext cx="1223962" cy="857250"/>
            <a:chOff x="2495" y="1661"/>
            <a:chExt cx="771" cy="540"/>
          </a:xfrm>
        </p:grpSpPr>
        <p:grpSp>
          <p:nvGrpSpPr>
            <p:cNvPr id="14351" name="Group 15"/>
            <p:cNvGrpSpPr>
              <a:grpSpLocks/>
            </p:cNvGrpSpPr>
            <p:nvPr/>
          </p:nvGrpSpPr>
          <p:grpSpPr bwMode="auto">
            <a:xfrm>
              <a:off x="2560" y="1661"/>
              <a:ext cx="639" cy="540"/>
              <a:chOff x="1837" y="1939"/>
              <a:chExt cx="639" cy="540"/>
            </a:xfrm>
          </p:grpSpPr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1837" y="2083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l-GR" altLang="en-US" sz="240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altLang="en-US" sz="2400">
                    <a:solidFill>
                      <a:srgbClr val="010066"/>
                    </a:solidFill>
                    <a:cs typeface="Arial" panose="020B0604020202020204" pitchFamily="34" charset="0"/>
                  </a:rPr>
                  <a:t> =</a:t>
                </a:r>
                <a:endParaRPr lang="el-GR" altLang="en-US" sz="240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4353" name="Group 17"/>
              <p:cNvGrpSpPr>
                <a:grpSpLocks/>
              </p:cNvGrpSpPr>
              <p:nvPr/>
            </p:nvGrpSpPr>
            <p:grpSpPr bwMode="auto">
              <a:xfrm>
                <a:off x="2200" y="1939"/>
                <a:ext cx="276" cy="540"/>
                <a:chOff x="2308" y="1939"/>
                <a:chExt cx="276" cy="540"/>
              </a:xfrm>
            </p:grpSpPr>
            <p:sp>
              <p:nvSpPr>
                <p:cNvPr id="143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319" y="1939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400" i="1">
                      <a:solidFill>
                        <a:srgbClr val="010066"/>
                      </a:solidFill>
                    </a:rPr>
                    <a:t>C</a:t>
                  </a:r>
                  <a:endParaRPr lang="el-GR" altLang="en-US" sz="2400" i="1">
                    <a:solidFill>
                      <a:srgbClr val="010066"/>
                    </a:solidFill>
                  </a:endParaRPr>
                </a:p>
              </p:txBody>
            </p:sp>
            <p:sp>
              <p:nvSpPr>
                <p:cNvPr id="14355" name="Line 19"/>
                <p:cNvSpPr>
                  <a:spLocks noChangeShapeType="1"/>
                </p:cNvSpPr>
                <p:nvPr/>
              </p:nvSpPr>
              <p:spPr bwMode="auto">
                <a:xfrm>
                  <a:off x="2308" y="2227"/>
                  <a:ext cx="27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5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341" y="2191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d</a:t>
                  </a:r>
                  <a:endParaRPr lang="en-GB" altLang="en-US" sz="2400" i="1">
                    <a:solidFill>
                      <a:srgbClr val="010066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495" y="1661"/>
              <a:ext cx="771" cy="540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57500" y="1600200"/>
            <a:ext cx="3429000" cy="1087438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48" grpId="0"/>
      <p:bldP spid="14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+mn-cs"/>
              </a:rPr>
              <a:t>Finding the circumference given the radius </a:t>
            </a:r>
            <a:endParaRPr lang="en-GB" altLang="en-US" sz="2800" b="1" dirty="0">
              <a:solidFill>
                <a:srgbClr val="01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3213" y="1174750"/>
            <a:ext cx="815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The diameter of a circle is two times its radius, or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21138" y="5391150"/>
            <a:ext cx="122237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2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062413" y="1933575"/>
            <a:ext cx="100012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2400">
                <a:solidFill>
                  <a:srgbClr val="010066"/>
                </a:solidFill>
              </a:rPr>
              <a:t> = 2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3213" y="2720975"/>
            <a:ext cx="815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We can substitute this into the formula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019550" y="3479800"/>
            <a:ext cx="1085850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03213" y="4267200"/>
            <a:ext cx="8156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to give us a formula to find the circumference of a circle given its radius.</a:t>
            </a:r>
            <a:endParaRPr lang="en-GB" altLang="en-US" sz="2400">
              <a:solidFill>
                <a:srgbClr val="01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  <p:bldP spid="18440" grpId="0"/>
      <p:bldP spid="18441" grpId="0" animBg="1"/>
      <p:bldP spid="184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837238" y="3944938"/>
            <a:ext cx="35401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?</a:t>
            </a:r>
            <a:endParaRPr lang="en-GB" altLang="en-US" sz="2400">
              <a:solidFill>
                <a:srgbClr val="010066"/>
              </a:solidFill>
            </a:endParaRPr>
          </a:p>
        </p:txBody>
      </p:sp>
      <p:pic>
        <p:nvPicPr>
          <p:cNvPr id="22531" name="Picture 3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+mn-cs"/>
              </a:rPr>
              <a:t>Finding the radius given the circumference </a:t>
            </a:r>
            <a:endParaRPr lang="en-GB" altLang="en-US" sz="2800" b="1" dirty="0">
              <a:solidFill>
                <a:srgbClr val="01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546225" y="1144588"/>
            <a:ext cx="6049963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400">
                <a:solidFill>
                  <a:srgbClr val="010066"/>
                </a:solidFill>
              </a:rPr>
              <a:t>Use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= 3.14 to find the radius of this circle.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683250" y="1892300"/>
            <a:ext cx="122237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2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 rot="1800000">
            <a:off x="900113" y="2205038"/>
            <a:ext cx="3095625" cy="3095625"/>
          </a:xfrm>
          <a:prstGeom prst="ellipse">
            <a:avLst/>
          </a:prstGeom>
          <a:gradFill rotWithShape="1">
            <a:gsLst>
              <a:gs pos="0">
                <a:srgbClr val="80D0E8"/>
              </a:gs>
              <a:gs pos="100000">
                <a:srgbClr val="B1E2F1"/>
              </a:gs>
            </a:gsLst>
            <a:lin ang="189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573463" y="2098675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12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2538" name="Arc 10"/>
          <p:cNvSpPr>
            <a:spLocks/>
          </p:cNvSpPr>
          <p:nvPr/>
        </p:nvSpPr>
        <p:spPr bwMode="auto">
          <a:xfrm>
            <a:off x="792163" y="2098675"/>
            <a:ext cx="3311525" cy="33115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7645 w 43200"/>
              <a:gd name="T1" fmla="*/ 7139 h 43200"/>
              <a:gd name="T2" fmla="*/ 37477 w 43200"/>
              <a:gd name="T3" fmla="*/ 6955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37644" y="7139"/>
                </a:moveTo>
                <a:cubicBezTo>
                  <a:pt x="41220" y="11106"/>
                  <a:pt x="43200" y="16258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631" y="0"/>
                  <a:pt x="33387" y="2521"/>
                  <a:pt x="37477" y="6954"/>
                </a:cubicBezTo>
              </a:path>
              <a:path w="43200" h="43200" stroke="0" extrusionOk="0">
                <a:moveTo>
                  <a:pt x="37644" y="7139"/>
                </a:moveTo>
                <a:cubicBezTo>
                  <a:pt x="41220" y="11106"/>
                  <a:pt x="43200" y="16258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631" y="0"/>
                  <a:pt x="33387" y="2521"/>
                  <a:pt x="37477" y="6954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876800" y="2457450"/>
            <a:ext cx="37274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How can we rearrange this to make 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10066"/>
                </a:solidFill>
              </a:rPr>
              <a:t> the subject of the formula?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272088" y="3944938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10066"/>
                </a:solidFill>
              </a:rPr>
              <a:t> =</a:t>
            </a:r>
            <a:endParaRPr lang="en-GB" altLang="en-US" sz="2400">
              <a:solidFill>
                <a:srgbClr val="010066"/>
              </a:solidFill>
            </a:endParaRPr>
          </a:p>
        </p:txBody>
      </p: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5864225" y="3716338"/>
            <a:ext cx="508000" cy="914400"/>
            <a:chOff x="4374" y="2282"/>
            <a:chExt cx="320" cy="576"/>
          </a:xfrm>
        </p:grpSpPr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4374" y="2282"/>
              <a:ext cx="32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2543" name="Group 15"/>
            <p:cNvGrpSpPr>
              <a:grpSpLocks/>
            </p:cNvGrpSpPr>
            <p:nvPr/>
          </p:nvGrpSpPr>
          <p:grpSpPr bwMode="auto">
            <a:xfrm>
              <a:off x="4374" y="2282"/>
              <a:ext cx="320" cy="576"/>
              <a:chOff x="3936" y="2790"/>
              <a:chExt cx="320" cy="576"/>
            </a:xfrm>
          </p:grpSpPr>
          <p:sp>
            <p:nvSpPr>
              <p:cNvPr id="22544" name="Text Box 16"/>
              <p:cNvSpPr txBox="1">
                <a:spLocks noChangeArrowheads="1"/>
              </p:cNvSpPr>
              <p:nvPr/>
            </p:nvSpPr>
            <p:spPr bwMode="auto">
              <a:xfrm>
                <a:off x="3969" y="2790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C</a:t>
                </a:r>
                <a:endParaRPr lang="en-GB" altLang="en-US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22545" name="Line 17"/>
              <p:cNvSpPr>
                <a:spLocks noChangeShapeType="1"/>
              </p:cNvSpPr>
              <p:nvPr/>
            </p:nvSpPr>
            <p:spPr bwMode="auto">
              <a:xfrm>
                <a:off x="3969" y="3078"/>
                <a:ext cx="2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46" name="Text Box 18"/>
              <p:cNvSpPr txBox="1">
                <a:spLocks noChangeArrowheads="1"/>
              </p:cNvSpPr>
              <p:nvPr/>
            </p:nvSpPr>
            <p:spPr bwMode="auto">
              <a:xfrm>
                <a:off x="3936" y="3078"/>
                <a:ext cx="3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2</a:t>
                </a:r>
                <a:r>
                  <a:rPr lang="el-GR" altLang="en-US" sz="240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endParaRPr lang="el-GR" altLang="en-US" sz="2400" i="1">
                  <a:solidFill>
                    <a:srgbClr val="010066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5470525" y="4662488"/>
            <a:ext cx="1619250" cy="912812"/>
            <a:chOff x="3446" y="2937"/>
            <a:chExt cx="1020" cy="575"/>
          </a:xfrm>
        </p:grpSpPr>
        <p:grpSp>
          <p:nvGrpSpPr>
            <p:cNvPr id="22548" name="Group 20"/>
            <p:cNvGrpSpPr>
              <a:grpSpLocks/>
            </p:cNvGrpSpPr>
            <p:nvPr/>
          </p:nvGrpSpPr>
          <p:grpSpPr bwMode="auto">
            <a:xfrm>
              <a:off x="3651" y="2937"/>
              <a:ext cx="815" cy="575"/>
              <a:chOff x="3675" y="3158"/>
              <a:chExt cx="815" cy="575"/>
            </a:xfrm>
          </p:grpSpPr>
          <p:sp>
            <p:nvSpPr>
              <p:cNvPr id="22549" name="Text Box 21"/>
              <p:cNvSpPr txBox="1">
                <a:spLocks noChangeArrowheads="1"/>
              </p:cNvSpPr>
              <p:nvPr/>
            </p:nvSpPr>
            <p:spPr bwMode="auto">
              <a:xfrm>
                <a:off x="3917" y="3158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12</a:t>
                </a:r>
                <a:endParaRPr lang="en-GB" altLang="en-US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22550" name="Line 22"/>
              <p:cNvSpPr>
                <a:spLocks noChangeShapeType="1"/>
              </p:cNvSpPr>
              <p:nvPr/>
            </p:nvSpPr>
            <p:spPr bwMode="auto">
              <a:xfrm>
                <a:off x="3692" y="3446"/>
                <a:ext cx="7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51" name="Text Box 23"/>
              <p:cNvSpPr txBox="1">
                <a:spLocks noChangeArrowheads="1"/>
              </p:cNvSpPr>
              <p:nvPr/>
            </p:nvSpPr>
            <p:spPr bwMode="auto">
              <a:xfrm>
                <a:off x="3675" y="3445"/>
                <a:ext cx="8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2 × </a:t>
                </a:r>
                <a:r>
                  <a:rPr lang="en-US" altLang="en-US" sz="240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3.14</a:t>
                </a:r>
                <a:endParaRPr lang="el-GR" altLang="en-US" sz="2400" i="1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3446" y="3071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=</a:t>
              </a:r>
              <a:endParaRPr lang="en-GB" altLang="en-US" sz="2400">
                <a:solidFill>
                  <a:srgbClr val="010066"/>
                </a:solidFill>
              </a:endParaRPr>
            </a:p>
          </p:txBody>
        </p:sp>
      </p:grp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470525" y="5700713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1.91 cm (to 2 d.p.)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5" grpId="0" animBg="1"/>
      <p:bldP spid="22539" grpId="0"/>
      <p:bldP spid="22540" grpId="0"/>
      <p:bldP spid="225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71588" y="3429000"/>
            <a:ext cx="2514600" cy="1265238"/>
          </a:xfrm>
          <a:prstGeom prst="rect">
            <a:avLst/>
          </a:prstGeom>
          <a:solidFill>
            <a:srgbClr val="C0E8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4579" name="Picture 3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+mn-cs"/>
              </a:rPr>
              <a:t>Find the perimeter of this shape </a:t>
            </a:r>
            <a:endParaRPr lang="en-GB" altLang="en-US" sz="2800" b="1" dirty="0">
              <a:solidFill>
                <a:srgbClr val="01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512888" y="1190625"/>
            <a:ext cx="6118225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Use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= 3.14 to find perimeter of this shape.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408488" y="2008188"/>
            <a:ext cx="4248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The perimeter of this shape is made up of the circumference of a circle of diameter 13 cm and two lines of length 6 cm.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584" name="PubPieSlice"/>
          <p:cNvSpPr>
            <a:spLocks noEditPoints="1" noChangeArrowheads="1"/>
          </p:cNvSpPr>
          <p:nvPr/>
        </p:nvSpPr>
        <p:spPr bwMode="auto">
          <a:xfrm rot="-5400000">
            <a:off x="1271588" y="3432175"/>
            <a:ext cx="2516188" cy="2516187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5898240"/>
              <a:gd name="G4" fmla="cos 10800 589824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10800 w 21600"/>
              <a:gd name="T5" fmla="*/ 216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799" y="216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C0E8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5" name="PubPieSlice"/>
          <p:cNvSpPr>
            <a:spLocks noEditPoints="1" noChangeArrowheads="1"/>
          </p:cNvSpPr>
          <p:nvPr/>
        </p:nvSpPr>
        <p:spPr bwMode="auto">
          <a:xfrm rot="16200000" flipH="1">
            <a:off x="1271588" y="2173288"/>
            <a:ext cx="2516187" cy="2516187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5898240"/>
              <a:gd name="G4" fmla="cos 10800 589824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10800 w 21600"/>
              <a:gd name="T5" fmla="*/ 216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799" y="216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C0E8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rot="-5400000">
            <a:off x="641350" y="4064001"/>
            <a:ext cx="1260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rot="-5400000">
            <a:off x="3144838" y="4070350"/>
            <a:ext cx="128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8" name="Arc 12"/>
          <p:cNvSpPr>
            <a:spLocks/>
          </p:cNvSpPr>
          <p:nvPr/>
        </p:nvSpPr>
        <p:spPr bwMode="auto">
          <a:xfrm rot="-5400000">
            <a:off x="1895476" y="4054475"/>
            <a:ext cx="1268412" cy="25161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532 w 21743"/>
              <a:gd name="T1" fmla="*/ 43200 h 43200"/>
              <a:gd name="T2" fmla="*/ 21743 w 21743"/>
              <a:gd name="T3" fmla="*/ 0 h 43200"/>
              <a:gd name="T4" fmla="*/ 21600 w 2174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43" h="43200" fill="none" extrusionOk="0">
                <a:moveTo>
                  <a:pt x="21532" y="43199"/>
                </a:moveTo>
                <a:cubicBezTo>
                  <a:pt x="9629" y="43162"/>
                  <a:pt x="0" y="3350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47" y="0"/>
                  <a:pt x="21695" y="0"/>
                  <a:pt x="21742" y="0"/>
                </a:cubicBezTo>
              </a:path>
              <a:path w="21743" h="43200" stroke="0" extrusionOk="0">
                <a:moveTo>
                  <a:pt x="21532" y="43199"/>
                </a:moveTo>
                <a:cubicBezTo>
                  <a:pt x="9629" y="43162"/>
                  <a:pt x="0" y="3350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47" y="0"/>
                  <a:pt x="21695" y="0"/>
                  <a:pt x="2174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Arc 13"/>
          <p:cNvSpPr>
            <a:spLocks/>
          </p:cNvSpPr>
          <p:nvPr/>
        </p:nvSpPr>
        <p:spPr bwMode="auto">
          <a:xfrm rot="16200000" flipH="1">
            <a:off x="1896269" y="1550194"/>
            <a:ext cx="1266825" cy="25161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532 w 21743"/>
              <a:gd name="T1" fmla="*/ 43200 h 43200"/>
              <a:gd name="T2" fmla="*/ 21743 w 21743"/>
              <a:gd name="T3" fmla="*/ 0 h 43200"/>
              <a:gd name="T4" fmla="*/ 21600 w 2174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43" h="43200" fill="none" extrusionOk="0">
                <a:moveTo>
                  <a:pt x="21532" y="43199"/>
                </a:moveTo>
                <a:cubicBezTo>
                  <a:pt x="9629" y="43162"/>
                  <a:pt x="0" y="3350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47" y="0"/>
                  <a:pt x="21695" y="0"/>
                  <a:pt x="21742" y="0"/>
                </a:cubicBezTo>
              </a:path>
              <a:path w="21743" h="43200" stroke="0" extrusionOk="0">
                <a:moveTo>
                  <a:pt x="21532" y="43199"/>
                </a:moveTo>
                <a:cubicBezTo>
                  <a:pt x="9629" y="43162"/>
                  <a:pt x="0" y="3350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47" y="0"/>
                  <a:pt x="21695" y="0"/>
                  <a:pt x="2174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rot="-5400000">
            <a:off x="508000" y="4095750"/>
            <a:ext cx="1238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 rot="-5400000">
            <a:off x="2481263" y="3378200"/>
            <a:ext cx="98425" cy="984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 rot="-5400000">
            <a:off x="2481263" y="4643438"/>
            <a:ext cx="98425" cy="984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50825" y="385127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6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1271588" y="3573463"/>
            <a:ext cx="2516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058988" y="3573463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13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1271588" y="3427413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1258888" y="469265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408488" y="3967163"/>
            <a:ext cx="416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Perimeter = 3.14 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× 13 + 6 + 6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824538" y="4600575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= </a:t>
            </a:r>
            <a:r>
              <a:rPr lang="en-GB" altLang="en-US" sz="2400" b="1">
                <a:solidFill>
                  <a:srgbClr val="FF6600"/>
                </a:solidFill>
              </a:rPr>
              <a:t>52.82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98" grpId="0"/>
      <p:bldP spid="245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1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+mn-cs"/>
              </a:rPr>
              <a:t>Formula for the area of a circle </a:t>
            </a:r>
            <a:endParaRPr lang="en-GB" altLang="en-US" sz="2800" b="1" dirty="0">
              <a:solidFill>
                <a:srgbClr val="01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3213" y="1268413"/>
            <a:ext cx="865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We can find the area of a circle using the formula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722313" y="2133600"/>
            <a:ext cx="3344862" cy="3344863"/>
            <a:chOff x="455" y="1344"/>
            <a:chExt cx="1360" cy="1360"/>
          </a:xfrm>
        </p:grpSpPr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455" y="1344"/>
              <a:ext cx="1360" cy="1360"/>
            </a:xfrm>
            <a:prstGeom prst="ellipse">
              <a:avLst/>
            </a:prstGeom>
            <a:gradFill rotWithShape="1">
              <a:gsLst>
                <a:gs pos="0">
                  <a:srgbClr val="D0B8E0"/>
                </a:gs>
                <a:gs pos="100000">
                  <a:srgbClr val="E8DCF0"/>
                </a:gs>
              </a:gsLst>
              <a:lin ang="189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1135" y="2024"/>
              <a:ext cx="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700338" y="3349625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radius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021263" y="4311650"/>
            <a:ext cx="2978150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Area of a circle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GB" altLang="en-US" sz="2400" baseline="3000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  <a:endParaRPr lang="el-GR" altLang="en-US" sz="2400" baseline="300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703763" y="2422525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Area of a circle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GB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×</a:t>
            </a:r>
            <a:r>
              <a:rPr lang="en-GB" altLang="en-US" sz="240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GB" altLang="en-US" sz="2400" baseline="30000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>
                <a:solidFill>
                  <a:srgbClr val="010066"/>
                </a:solidFill>
              </a:rPr>
              <a:t>×</a:t>
            </a:r>
            <a:r>
              <a:rPr lang="en-GB" altLang="en-US" sz="2400">
                <a:solidFill>
                  <a:srgbClr val="010066"/>
                </a:solidFill>
              </a:rPr>
              <a:t> </a:t>
            </a:r>
            <a:r>
              <a:rPr lang="en-GB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r</a:t>
            </a:r>
            <a:endParaRPr lang="el-GR" altLang="en-US" sz="2400" baseline="300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281738" y="3295650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 animBg="1"/>
      <p:bldP spid="327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7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+mn-cs"/>
              </a:rPr>
              <a:t>Finding the area given the diameter </a:t>
            </a:r>
            <a:endParaRPr lang="en-GB" altLang="en-US" sz="2800" b="1" dirty="0">
              <a:solidFill>
                <a:srgbClr val="01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63575" y="1174750"/>
            <a:ext cx="815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The radius of a circle is half of its radius, or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63575" y="2860675"/>
            <a:ext cx="815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We can substitute this into the formula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019550" y="3506788"/>
            <a:ext cx="1147763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A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altLang="en-US" sz="2400" baseline="3000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  <a:endParaRPr lang="el-GR" altLang="en-US" sz="2400" baseline="300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663575" y="4181475"/>
            <a:ext cx="8156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to give us a formula to find the area of a circle given its diameter.</a:t>
            </a:r>
            <a:endParaRPr lang="en-GB" altLang="en-US" sz="2400">
              <a:solidFill>
                <a:srgbClr val="010066"/>
              </a:solidFill>
            </a:endParaRPr>
          </a:p>
        </p:txBody>
      </p:sp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3998913" y="1819275"/>
            <a:ext cx="1147762" cy="852488"/>
            <a:chOff x="2519" y="1117"/>
            <a:chExt cx="723" cy="537"/>
          </a:xfrm>
        </p:grpSpPr>
        <p:grpSp>
          <p:nvGrpSpPr>
            <p:cNvPr id="36874" name="Group 10"/>
            <p:cNvGrpSpPr>
              <a:grpSpLocks/>
            </p:cNvGrpSpPr>
            <p:nvPr/>
          </p:nvGrpSpPr>
          <p:grpSpPr bwMode="auto">
            <a:xfrm>
              <a:off x="2585" y="1117"/>
              <a:ext cx="589" cy="537"/>
              <a:chOff x="2559" y="1117"/>
              <a:chExt cx="589" cy="537"/>
            </a:xfrm>
          </p:grpSpPr>
          <p:sp>
            <p:nvSpPr>
              <p:cNvPr id="36875" name="Text Box 11"/>
              <p:cNvSpPr txBox="1">
                <a:spLocks noChangeArrowheads="1"/>
              </p:cNvSpPr>
              <p:nvPr/>
            </p:nvSpPr>
            <p:spPr bwMode="auto">
              <a:xfrm>
                <a:off x="2559" y="1241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 i="1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r</a:t>
                </a:r>
                <a:r>
                  <a:rPr lang="en-US" altLang="en-US" sz="2400">
                    <a:solidFill>
                      <a:srgbClr val="010066"/>
                    </a:solidFill>
                  </a:rPr>
                  <a:t> = </a:t>
                </a:r>
                <a:endParaRPr lang="el-GR" altLang="en-US" sz="2400" i="1">
                  <a:solidFill>
                    <a:srgbClr val="010066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6876" name="Group 12"/>
              <p:cNvGrpSpPr>
                <a:grpSpLocks/>
              </p:cNvGrpSpPr>
              <p:nvPr/>
            </p:nvGrpSpPr>
            <p:grpSpPr bwMode="auto">
              <a:xfrm>
                <a:off x="2925" y="1117"/>
                <a:ext cx="223" cy="537"/>
                <a:chOff x="4108" y="1004"/>
                <a:chExt cx="223" cy="537"/>
              </a:xfrm>
            </p:grpSpPr>
            <p:sp>
              <p:nvSpPr>
                <p:cNvPr id="368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114" y="1004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d</a:t>
                  </a:r>
                  <a:endParaRPr lang="en-GB" altLang="en-US" sz="2400" i="1">
                    <a:solidFill>
                      <a:srgbClr val="010066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878" name="Line 14"/>
                <p:cNvSpPr>
                  <a:spLocks noChangeShapeType="1"/>
                </p:cNvSpPr>
                <p:nvPr/>
              </p:nvSpPr>
              <p:spPr bwMode="auto">
                <a:xfrm>
                  <a:off x="4108" y="1273"/>
                  <a:ext cx="22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8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108" y="1253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400">
                      <a:solidFill>
                        <a:srgbClr val="010066"/>
                      </a:solidFill>
                    </a:rPr>
                    <a:t>2</a:t>
                  </a:r>
                  <a:endParaRPr lang="en-GB" altLang="en-US" sz="2400">
                    <a:solidFill>
                      <a:srgbClr val="010066"/>
                    </a:solidFill>
                  </a:endParaRPr>
                </a:p>
              </p:txBody>
            </p:sp>
          </p:grpSp>
        </p:grpSp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2519" y="1117"/>
              <a:ext cx="723" cy="537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3816350" y="5192713"/>
            <a:ext cx="1512888" cy="852487"/>
            <a:chOff x="3651" y="3271"/>
            <a:chExt cx="953" cy="537"/>
          </a:xfrm>
        </p:grpSpPr>
        <p:grpSp>
          <p:nvGrpSpPr>
            <p:cNvPr id="36882" name="Group 18"/>
            <p:cNvGrpSpPr>
              <a:grpSpLocks/>
            </p:cNvGrpSpPr>
            <p:nvPr/>
          </p:nvGrpSpPr>
          <p:grpSpPr bwMode="auto">
            <a:xfrm>
              <a:off x="3739" y="3271"/>
              <a:ext cx="778" cy="537"/>
              <a:chOff x="3750" y="3271"/>
              <a:chExt cx="778" cy="537"/>
            </a:xfrm>
          </p:grpSpPr>
          <p:sp>
            <p:nvSpPr>
              <p:cNvPr id="36883" name="Text Box 19"/>
              <p:cNvSpPr txBox="1">
                <a:spLocks noChangeArrowheads="1"/>
              </p:cNvSpPr>
              <p:nvPr/>
            </p:nvSpPr>
            <p:spPr bwMode="auto">
              <a:xfrm>
                <a:off x="3750" y="3395"/>
                <a:ext cx="46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A = </a:t>
                </a:r>
                <a:endParaRPr lang="el-GR" altLang="en-US" sz="2400" i="1">
                  <a:solidFill>
                    <a:srgbClr val="010066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6884" name="Group 20"/>
              <p:cNvGrpSpPr>
                <a:grpSpLocks/>
              </p:cNvGrpSpPr>
              <p:nvPr/>
            </p:nvGrpSpPr>
            <p:grpSpPr bwMode="auto">
              <a:xfrm>
                <a:off x="4150" y="3271"/>
                <a:ext cx="378" cy="537"/>
                <a:chOff x="4307" y="3271"/>
                <a:chExt cx="378" cy="537"/>
              </a:xfrm>
            </p:grpSpPr>
            <p:sp>
              <p:nvSpPr>
                <p:cNvPr id="368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07" y="3271"/>
                  <a:ext cx="37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l-GR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π</a:t>
                  </a:r>
                  <a:r>
                    <a:rPr lang="en-US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d</a:t>
                  </a:r>
                  <a:r>
                    <a:rPr lang="en-US" altLang="en-US" sz="2400" baseline="30000">
                      <a:solidFill>
                        <a:srgbClr val="010066"/>
                      </a:solidFill>
                    </a:rPr>
                    <a:t>2</a:t>
                  </a:r>
                  <a:endParaRPr lang="el-GR" altLang="en-US" sz="2400" baseline="30000">
                    <a:solidFill>
                      <a:srgbClr val="010066"/>
                    </a:solidFill>
                  </a:endParaRPr>
                </a:p>
              </p:txBody>
            </p:sp>
            <p:sp>
              <p:nvSpPr>
                <p:cNvPr id="36886" name="Line 22"/>
                <p:cNvSpPr>
                  <a:spLocks noChangeShapeType="1"/>
                </p:cNvSpPr>
                <p:nvPr/>
              </p:nvSpPr>
              <p:spPr bwMode="auto">
                <a:xfrm>
                  <a:off x="4327" y="3540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688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84" y="352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400">
                      <a:solidFill>
                        <a:srgbClr val="010066"/>
                      </a:solidFill>
                    </a:rPr>
                    <a:t>4</a:t>
                  </a:r>
                  <a:endParaRPr lang="en-GB" altLang="en-US" sz="2400">
                    <a:solidFill>
                      <a:srgbClr val="010066"/>
                    </a:solidFill>
                  </a:endParaRPr>
                </a:p>
              </p:txBody>
            </p:sp>
          </p:grpSp>
        </p:grpSp>
        <p:sp>
          <p:nvSpPr>
            <p:cNvPr id="36888" name="Rectangle 24"/>
            <p:cNvSpPr>
              <a:spLocks noChangeArrowheads="1"/>
            </p:cNvSpPr>
            <p:nvPr/>
          </p:nvSpPr>
          <p:spPr bwMode="auto">
            <a:xfrm>
              <a:off x="3651" y="3271"/>
              <a:ext cx="953" cy="537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1" grpId="0" animBg="1"/>
      <p:bldP spid="368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3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+mn-cs"/>
              </a:rPr>
              <a:t>Find the area of this shape </a:t>
            </a:r>
            <a:endParaRPr lang="en-GB" altLang="en-US" sz="2800" b="1" dirty="0">
              <a:solidFill>
                <a:srgbClr val="01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846263" y="1028700"/>
            <a:ext cx="5449887" cy="4953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Use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= 3.14 to find area of this shape.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954463" y="1660525"/>
            <a:ext cx="50069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The area of this shape is made up of the area of a circle of diameter 13 cm and the area of a rectangle of width 6 cm and length 13 cm.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117600" y="3240088"/>
            <a:ext cx="2136775" cy="1074737"/>
          </a:xfrm>
          <a:prstGeom prst="rect">
            <a:avLst/>
          </a:prstGeom>
          <a:solidFill>
            <a:srgbClr val="C0E8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8" name="PubPieSlice"/>
          <p:cNvSpPr>
            <a:spLocks noEditPoints="1" noChangeArrowheads="1"/>
          </p:cNvSpPr>
          <p:nvPr/>
        </p:nvSpPr>
        <p:spPr bwMode="auto">
          <a:xfrm rot="-5400000">
            <a:off x="1118394" y="3242469"/>
            <a:ext cx="2136775" cy="2138363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5898240"/>
              <a:gd name="G4" fmla="cos 10800 589824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10800 w 21600"/>
              <a:gd name="T5" fmla="*/ 216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799" y="216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C0E8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9" name="PubPieSlice"/>
          <p:cNvSpPr>
            <a:spLocks noEditPoints="1" noChangeArrowheads="1"/>
          </p:cNvSpPr>
          <p:nvPr/>
        </p:nvSpPr>
        <p:spPr bwMode="auto">
          <a:xfrm rot="16200000" flipH="1">
            <a:off x="1118394" y="2172494"/>
            <a:ext cx="2136775" cy="2138363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5898240"/>
              <a:gd name="G4" fmla="cos 10800 589824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10800 w 21600"/>
              <a:gd name="T5" fmla="*/ 216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799" y="216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C0E8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rot="-5400000">
            <a:off x="581819" y="3779044"/>
            <a:ext cx="1071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rot="-5400000">
            <a:off x="2709862" y="3784601"/>
            <a:ext cx="1089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2" name="Arc 12"/>
          <p:cNvSpPr>
            <a:spLocks/>
          </p:cNvSpPr>
          <p:nvPr/>
        </p:nvSpPr>
        <p:spPr bwMode="auto">
          <a:xfrm rot="-5400000">
            <a:off x="1647826" y="3770312"/>
            <a:ext cx="1077912" cy="2138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532 w 21743"/>
              <a:gd name="T1" fmla="*/ 43200 h 43200"/>
              <a:gd name="T2" fmla="*/ 21743 w 21743"/>
              <a:gd name="T3" fmla="*/ 0 h 43200"/>
              <a:gd name="T4" fmla="*/ 21600 w 2174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43" h="43200" fill="none" extrusionOk="0">
                <a:moveTo>
                  <a:pt x="21532" y="43199"/>
                </a:moveTo>
                <a:cubicBezTo>
                  <a:pt x="9629" y="43162"/>
                  <a:pt x="0" y="3350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47" y="0"/>
                  <a:pt x="21695" y="0"/>
                  <a:pt x="21742" y="0"/>
                </a:cubicBezTo>
              </a:path>
              <a:path w="21743" h="43200" stroke="0" extrusionOk="0">
                <a:moveTo>
                  <a:pt x="21532" y="43199"/>
                </a:moveTo>
                <a:cubicBezTo>
                  <a:pt x="9629" y="43162"/>
                  <a:pt x="0" y="3350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47" y="0"/>
                  <a:pt x="21695" y="0"/>
                  <a:pt x="2174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3" name="Arc 13"/>
          <p:cNvSpPr>
            <a:spLocks/>
          </p:cNvSpPr>
          <p:nvPr/>
        </p:nvSpPr>
        <p:spPr bwMode="auto">
          <a:xfrm rot="16200000" flipH="1">
            <a:off x="1648619" y="1643856"/>
            <a:ext cx="1076325" cy="21383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532 w 21743"/>
              <a:gd name="T1" fmla="*/ 43200 h 43200"/>
              <a:gd name="T2" fmla="*/ 21743 w 21743"/>
              <a:gd name="T3" fmla="*/ 0 h 43200"/>
              <a:gd name="T4" fmla="*/ 21600 w 2174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43" h="43200" fill="none" extrusionOk="0">
                <a:moveTo>
                  <a:pt x="21532" y="43199"/>
                </a:moveTo>
                <a:cubicBezTo>
                  <a:pt x="9629" y="43162"/>
                  <a:pt x="0" y="3350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47" y="0"/>
                  <a:pt x="21695" y="0"/>
                  <a:pt x="21742" y="0"/>
                </a:cubicBezTo>
              </a:path>
              <a:path w="21743" h="43200" stroke="0" extrusionOk="0">
                <a:moveTo>
                  <a:pt x="21532" y="43199"/>
                </a:moveTo>
                <a:cubicBezTo>
                  <a:pt x="9629" y="43162"/>
                  <a:pt x="0" y="3350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47" y="0"/>
                  <a:pt x="21695" y="0"/>
                  <a:pt x="2174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rot="-5400000">
            <a:off x="469106" y="3806032"/>
            <a:ext cx="10525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 rot="-5400000">
            <a:off x="2146300" y="3197225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Oval 16"/>
          <p:cNvSpPr>
            <a:spLocks noChangeArrowheads="1"/>
          </p:cNvSpPr>
          <p:nvPr/>
        </p:nvSpPr>
        <p:spPr bwMode="auto">
          <a:xfrm rot="-5400000">
            <a:off x="2146300" y="4271963"/>
            <a:ext cx="82550" cy="8255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79388" y="3598863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6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1117600" y="3362325"/>
            <a:ext cx="2138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1692275" y="336232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13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1117600" y="3238500"/>
            <a:ext cx="21367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1108075" y="4313238"/>
            <a:ext cx="21351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3954463" y="3271838"/>
            <a:ext cx="3786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Area of circle = 3.14 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× 6.5</a:t>
            </a:r>
            <a:r>
              <a:rPr lang="en-US" altLang="en-US" sz="2400" baseline="3000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5795963" y="3787775"/>
            <a:ext cx="2152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132.665 cm</a:t>
            </a:r>
            <a:r>
              <a:rPr lang="en-US" altLang="en-US" sz="2400" baseline="30000">
                <a:solidFill>
                  <a:srgbClr val="010066"/>
                </a:solidFill>
              </a:rPr>
              <a:t>2</a:t>
            </a:r>
            <a:endParaRPr lang="en-GB" altLang="en-US" sz="2400" baseline="30000">
              <a:solidFill>
                <a:srgbClr val="010066"/>
              </a:solidFill>
            </a:endParaRP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3973513" y="4303713"/>
            <a:ext cx="370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Area of rectangle = 6 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×</a:t>
            </a:r>
            <a:r>
              <a:rPr lang="en-GB" altLang="en-US" sz="2400">
                <a:solidFill>
                  <a:srgbClr val="010066"/>
                </a:solidFill>
              </a:rPr>
              <a:t> 13</a:t>
            </a:r>
            <a:endParaRPr lang="en-US" altLang="en-US" sz="2400" baseline="300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6372225" y="4819650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78 cm</a:t>
            </a:r>
            <a:r>
              <a:rPr lang="en-US" altLang="en-US" sz="2400" baseline="30000">
                <a:solidFill>
                  <a:srgbClr val="010066"/>
                </a:solidFill>
              </a:rPr>
              <a:t>2</a:t>
            </a:r>
            <a:endParaRPr lang="en-GB" altLang="en-US" sz="2400" baseline="30000">
              <a:solidFill>
                <a:srgbClr val="010066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3924300" y="5335588"/>
            <a:ext cx="369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Total area = </a:t>
            </a:r>
            <a:r>
              <a:rPr lang="en-US" altLang="en-US" sz="2400">
                <a:solidFill>
                  <a:srgbClr val="010066"/>
                </a:solidFill>
              </a:rPr>
              <a:t>132.665 + 78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5364163" y="5851525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210.665 cm</a:t>
            </a:r>
            <a:r>
              <a:rPr lang="en-US" altLang="en-US" sz="2400" b="1" baseline="30000">
                <a:solidFill>
                  <a:srgbClr val="FF6600"/>
                </a:solidFill>
              </a:rPr>
              <a:t>2</a:t>
            </a:r>
            <a:endParaRPr lang="en-GB" altLang="en-US" sz="2400" b="1" baseline="3000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82" grpId="0"/>
      <p:bldP spid="40983" grpId="0"/>
      <p:bldP spid="40984" grpId="0"/>
      <p:bldP spid="40985" grpId="0"/>
      <p:bldP spid="40986" grpId="0"/>
      <p:bldP spid="409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 flipV="1">
            <a:off x="107950" y="115888"/>
            <a:ext cx="4681538" cy="4681537"/>
            <a:chOff x="-23" y="1343"/>
            <a:chExt cx="2949" cy="2949"/>
          </a:xfrm>
        </p:grpSpPr>
        <p:grpSp>
          <p:nvGrpSpPr>
            <p:cNvPr id="43011" name="Group 3"/>
            <p:cNvGrpSpPr>
              <a:grpSpLocks/>
            </p:cNvGrpSpPr>
            <p:nvPr/>
          </p:nvGrpSpPr>
          <p:grpSpPr bwMode="auto">
            <a:xfrm rot="3269876">
              <a:off x="-23" y="1343"/>
              <a:ext cx="2949" cy="2949"/>
              <a:chOff x="1546" y="1282"/>
              <a:chExt cx="2300" cy="2300"/>
            </a:xfrm>
          </p:grpSpPr>
          <p:sp>
            <p:nvSpPr>
              <p:cNvPr id="43012" name="PubPieSlice"/>
              <p:cNvSpPr>
                <a:spLocks noEditPoints="1" noChangeArrowheads="1"/>
              </p:cNvSpPr>
              <p:nvPr/>
            </p:nvSpPr>
            <p:spPr bwMode="auto">
              <a:xfrm>
                <a:off x="1546" y="1282"/>
                <a:ext cx="2300" cy="2300"/>
              </a:xfrm>
              <a:custGeom>
                <a:avLst/>
                <a:gdLst>
                  <a:gd name="G0" fmla="+- 0 0 0"/>
                  <a:gd name="G1" fmla="sin 10800 -7069496"/>
                  <a:gd name="G2" fmla="cos 10800 -7069496"/>
                  <a:gd name="G3" fmla="sin 10800 11796480"/>
                  <a:gd name="G4" fmla="cos 10800 11796480"/>
                  <a:gd name="G5" fmla="+- G1 10800 0"/>
                  <a:gd name="G6" fmla="+- G2 10800 0"/>
                  <a:gd name="G7" fmla="+- G3 10800 0"/>
                  <a:gd name="G8" fmla="+- G4 10800 0"/>
                  <a:gd name="G9" fmla="+- 10800 0 0"/>
                  <a:gd name="T0" fmla="*/ 7485 w 21600"/>
                  <a:gd name="T1" fmla="*/ 521 h 21600"/>
                  <a:gd name="T2" fmla="*/ 10800 w 21600"/>
                  <a:gd name="T3" fmla="*/ 10800 h 21600"/>
                  <a:gd name="T4" fmla="*/ 0 w 21600"/>
                  <a:gd name="T5" fmla="*/ 10800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7485" y="521"/>
                    </a:moveTo>
                    <a:cubicBezTo>
                      <a:pt x="3023" y="1960"/>
                      <a:pt x="0" y="6112"/>
                      <a:pt x="0" y="10799"/>
                    </a:cubicBezTo>
                    <a:lnTo>
                      <a:pt x="10800" y="108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6DBF"/>
                  </a:gs>
                  <a:gs pos="100000">
                    <a:srgbClr val="D0B8E0"/>
                  </a:gs>
                </a:gsLst>
                <a:lin ang="2700000" scaled="1"/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13" name="PubPieSlice"/>
              <p:cNvSpPr>
                <a:spLocks noEditPoints="1" noChangeArrowheads="1"/>
              </p:cNvSpPr>
              <p:nvPr/>
            </p:nvSpPr>
            <p:spPr bwMode="auto">
              <a:xfrm>
                <a:off x="2606" y="2339"/>
                <a:ext cx="186" cy="186"/>
              </a:xfrm>
              <a:custGeom>
                <a:avLst/>
                <a:gdLst>
                  <a:gd name="G0" fmla="+- 0 0 0"/>
                  <a:gd name="G1" fmla="sin 10800 -7305357"/>
                  <a:gd name="G2" fmla="cos 10800 -7305357"/>
                  <a:gd name="G3" fmla="sin 10800 11796480"/>
                  <a:gd name="G4" fmla="cos 10800 11796480"/>
                  <a:gd name="G5" fmla="+- G1 10800 0"/>
                  <a:gd name="G6" fmla="+- G2 10800 0"/>
                  <a:gd name="G7" fmla="+- G3 10800 0"/>
                  <a:gd name="G8" fmla="+- G4 10800 0"/>
                  <a:gd name="G9" fmla="+- 10800 0 0"/>
                  <a:gd name="T0" fmla="*/ 6846 w 21600"/>
                  <a:gd name="T1" fmla="*/ 749 h 21600"/>
                  <a:gd name="T2" fmla="*/ 10800 w 21600"/>
                  <a:gd name="T3" fmla="*/ 10800 h 21600"/>
                  <a:gd name="T4" fmla="*/ 0 w 21600"/>
                  <a:gd name="T5" fmla="*/ 10800 h 21600"/>
                  <a:gd name="T6" fmla="*/ 3163 w 21600"/>
                  <a:gd name="T7" fmla="*/ 3163 h 21600"/>
                  <a:gd name="T8" fmla="*/ 18437 w 21600"/>
                  <a:gd name="T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T6" t="T7" r="T8" b="T9"/>
                <a:pathLst>
                  <a:path w="21600" h="21600">
                    <a:moveTo>
                      <a:pt x="6846" y="749"/>
                    </a:moveTo>
                    <a:cubicBezTo>
                      <a:pt x="2715" y="2374"/>
                      <a:pt x="0" y="6361"/>
                      <a:pt x="0" y="10799"/>
                    </a:cubicBezTo>
                    <a:lnTo>
                      <a:pt x="10800" y="108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 flipH="1" flipV="1">
              <a:off x="521" y="1677"/>
              <a:ext cx="856" cy="12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3015" name="Picture 7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6" name="Picture 8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10066"/>
                </a:solidFill>
                <a:latin typeface="Arial" panose="020B0604020202020204" pitchFamily="34" charset="0"/>
                <a:ea typeface="+mn-ea"/>
                <a:cs typeface="+mn-cs"/>
              </a:rPr>
              <a:t>Area of a sector </a:t>
            </a:r>
            <a:endParaRPr lang="en-GB" altLang="en-US" sz="2800" b="1" dirty="0">
              <a:solidFill>
                <a:srgbClr val="01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184400" y="1143000"/>
            <a:ext cx="4773613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What is the area of this sector?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2124075" y="27352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72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50875" y="3024188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5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grpSp>
        <p:nvGrpSpPr>
          <p:cNvPr id="43021" name="Group 13"/>
          <p:cNvGrpSpPr>
            <a:grpSpLocks/>
          </p:cNvGrpSpPr>
          <p:nvPr/>
        </p:nvGrpSpPr>
        <p:grpSpPr bwMode="auto">
          <a:xfrm>
            <a:off x="3276600" y="2133600"/>
            <a:ext cx="4992688" cy="901700"/>
            <a:chOff x="2109" y="1434"/>
            <a:chExt cx="3145" cy="568"/>
          </a:xfrm>
        </p:grpSpPr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2109" y="1574"/>
              <a:ext cx="17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Area of the sector =</a:t>
              </a:r>
              <a:endParaRPr lang="en-US" altLang="en-US" sz="2400">
                <a:solidFill>
                  <a:srgbClr val="010066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43023" name="Group 15"/>
            <p:cNvGrpSpPr>
              <a:grpSpLocks/>
            </p:cNvGrpSpPr>
            <p:nvPr/>
          </p:nvGrpSpPr>
          <p:grpSpPr bwMode="auto">
            <a:xfrm>
              <a:off x="3905" y="1434"/>
              <a:ext cx="514" cy="568"/>
              <a:chOff x="2583" y="2016"/>
              <a:chExt cx="514" cy="568"/>
            </a:xfrm>
          </p:grpSpPr>
          <p:sp>
            <p:nvSpPr>
              <p:cNvPr id="43024" name="Rectangle 16"/>
              <p:cNvSpPr>
                <a:spLocks noChangeArrowheads="1"/>
              </p:cNvSpPr>
              <p:nvPr/>
            </p:nvSpPr>
            <p:spPr bwMode="auto">
              <a:xfrm>
                <a:off x="2637" y="2016"/>
                <a:ext cx="40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72°</a:t>
                </a:r>
              </a:p>
            </p:txBody>
          </p:sp>
          <p:sp>
            <p:nvSpPr>
              <p:cNvPr id="43025" name="Line 17"/>
              <p:cNvSpPr>
                <a:spLocks noChangeShapeType="1"/>
              </p:cNvSpPr>
              <p:nvPr/>
            </p:nvSpPr>
            <p:spPr bwMode="auto">
              <a:xfrm>
                <a:off x="2589" y="2300"/>
                <a:ext cx="50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26" name="Rectangle 18"/>
              <p:cNvSpPr>
                <a:spLocks noChangeArrowheads="1"/>
              </p:cNvSpPr>
              <p:nvPr/>
            </p:nvSpPr>
            <p:spPr bwMode="auto">
              <a:xfrm>
                <a:off x="2583" y="2296"/>
                <a:ext cx="5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360°</a:t>
                </a:r>
              </a:p>
            </p:txBody>
          </p:sp>
        </p:grpSp>
        <p:sp>
          <p:nvSpPr>
            <p:cNvPr id="43027" name="Text Box 19"/>
            <p:cNvSpPr txBox="1">
              <a:spLocks noChangeArrowheads="1"/>
            </p:cNvSpPr>
            <p:nvPr/>
          </p:nvSpPr>
          <p:spPr bwMode="auto">
            <a:xfrm>
              <a:off x="4480" y="1575"/>
              <a:ext cx="7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× </a:t>
              </a:r>
              <a:r>
                <a:rPr lang="el-GR" altLang="en-US" sz="240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</a:t>
              </a:r>
              <a:r>
                <a:rPr lang="en-US" altLang="en-US" sz="2400">
                  <a:solidFill>
                    <a:srgbClr val="010066"/>
                  </a:solidFill>
                  <a:cs typeface="Arial" panose="020B0604020202020204" pitchFamily="34" charset="0"/>
                </a:rPr>
                <a:t> × 5</a:t>
              </a:r>
              <a:r>
                <a:rPr lang="en-US" altLang="en-US" sz="2400" baseline="30000">
                  <a:solidFill>
                    <a:srgbClr val="010066"/>
                  </a:solidFill>
                  <a:cs typeface="Arial" panose="020B0604020202020204" pitchFamily="34" charset="0"/>
                </a:rPr>
                <a:t>2</a:t>
              </a:r>
              <a:endParaRPr lang="el-GR" altLang="en-US" sz="2400" baseline="30000">
                <a:solidFill>
                  <a:srgbClr val="010066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3028" name="Group 20"/>
          <p:cNvGrpSpPr>
            <a:grpSpLocks/>
          </p:cNvGrpSpPr>
          <p:nvPr/>
        </p:nvGrpSpPr>
        <p:grpSpPr bwMode="auto">
          <a:xfrm>
            <a:off x="5778500" y="3148013"/>
            <a:ext cx="1995488" cy="901700"/>
            <a:chOff x="3691" y="2006"/>
            <a:chExt cx="1257" cy="568"/>
          </a:xfrm>
        </p:grpSpPr>
        <p:grpSp>
          <p:nvGrpSpPr>
            <p:cNvPr id="43029" name="Group 21"/>
            <p:cNvGrpSpPr>
              <a:grpSpLocks/>
            </p:cNvGrpSpPr>
            <p:nvPr/>
          </p:nvGrpSpPr>
          <p:grpSpPr bwMode="auto">
            <a:xfrm>
              <a:off x="3934" y="2006"/>
              <a:ext cx="223" cy="568"/>
              <a:chOff x="3542" y="2656"/>
              <a:chExt cx="223" cy="568"/>
            </a:xfrm>
          </p:grpSpPr>
          <p:sp>
            <p:nvSpPr>
              <p:cNvPr id="43030" name="Rectangle 22"/>
              <p:cNvSpPr>
                <a:spLocks noChangeArrowheads="1"/>
              </p:cNvSpPr>
              <p:nvPr/>
            </p:nvSpPr>
            <p:spPr bwMode="auto">
              <a:xfrm>
                <a:off x="3542" y="265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43031" name="Line 23"/>
              <p:cNvSpPr>
                <a:spLocks noChangeShapeType="1"/>
              </p:cNvSpPr>
              <p:nvPr/>
            </p:nvSpPr>
            <p:spPr bwMode="auto">
              <a:xfrm>
                <a:off x="3545" y="2940"/>
                <a:ext cx="2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2" name="Rectangle 24"/>
              <p:cNvSpPr>
                <a:spLocks noChangeArrowheads="1"/>
              </p:cNvSpPr>
              <p:nvPr/>
            </p:nvSpPr>
            <p:spPr bwMode="auto">
              <a:xfrm>
                <a:off x="3542" y="293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5</a:t>
                </a:r>
              </a:p>
            </p:txBody>
          </p:sp>
        </p:grpSp>
        <p:sp>
          <p:nvSpPr>
            <p:cNvPr id="43033" name="Text Box 25"/>
            <p:cNvSpPr txBox="1">
              <a:spLocks noChangeArrowheads="1"/>
            </p:cNvSpPr>
            <p:nvPr/>
          </p:nvSpPr>
          <p:spPr bwMode="auto">
            <a:xfrm>
              <a:off x="3691" y="2147"/>
              <a:ext cx="12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=       × </a:t>
              </a:r>
              <a:r>
                <a:rPr lang="el-GR" altLang="en-US" sz="240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</a:t>
              </a:r>
              <a:r>
                <a:rPr lang="en-US" altLang="en-US" sz="2400">
                  <a:solidFill>
                    <a:srgbClr val="010066"/>
                  </a:solidFill>
                  <a:cs typeface="Arial" panose="020B0604020202020204" pitchFamily="34" charset="0"/>
                </a:rPr>
                <a:t> × 5</a:t>
              </a:r>
              <a:r>
                <a:rPr lang="en-US" altLang="en-US" sz="2400" baseline="30000">
                  <a:solidFill>
                    <a:srgbClr val="010066"/>
                  </a:solidFill>
                  <a:cs typeface="Arial" panose="020B0604020202020204" pitchFamily="34" charset="0"/>
                </a:rPr>
                <a:t>2</a:t>
              </a:r>
              <a:endParaRPr lang="el-GR" altLang="en-US" sz="2400" baseline="30000">
                <a:solidFill>
                  <a:srgbClr val="010066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5778500" y="4164013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</a:rPr>
              <a:t> × 5 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5778500" y="4843463"/>
            <a:ext cx="321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15.7 cm</a:t>
            </a:r>
            <a:r>
              <a:rPr lang="en-US" altLang="en-US" sz="2400" b="1" baseline="30000">
                <a:solidFill>
                  <a:srgbClr val="FF6600"/>
                </a:solidFill>
              </a:rPr>
              <a:t>2</a:t>
            </a:r>
            <a:r>
              <a:rPr lang="en-US" altLang="en-US" sz="2400" b="1">
                <a:solidFill>
                  <a:srgbClr val="FF6600"/>
                </a:solidFill>
              </a:rPr>
              <a:t> (to 1 d.p.) 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630238" y="5486400"/>
            <a:ext cx="7523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400">
                <a:solidFill>
                  <a:srgbClr val="010066"/>
                </a:solidFill>
              </a:rPr>
              <a:t>We can use this method to find the area of any sector.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4" grpId="0" autoUpdateAnimBg="0"/>
      <p:bldP spid="43035" grpId="0" autoUpdateAnimBg="0"/>
      <p:bldP spid="4303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611</Words>
  <Application>Microsoft Office PowerPoint</Application>
  <PresentationFormat>On-screen Show (4:3)</PresentationFormat>
  <Paragraphs>110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Bradley Hand ITC</vt:lpstr>
      <vt:lpstr>Comic Sans MS</vt:lpstr>
      <vt:lpstr>Times New Roman</vt:lpstr>
      <vt:lpstr>Default Design</vt:lpstr>
      <vt:lpstr>Solve Problems Involving the Circumference and Area of Circles</vt:lpstr>
      <vt:lpstr>The circumference of a circle </vt:lpstr>
      <vt:lpstr>Finding the circumference given the radius </vt:lpstr>
      <vt:lpstr>Finding the radius given the circumference </vt:lpstr>
      <vt:lpstr>Find the perimeter of this shape </vt:lpstr>
      <vt:lpstr>Formula for the area of a circle </vt:lpstr>
      <vt:lpstr>Finding the area given the diameter </vt:lpstr>
      <vt:lpstr>Find the area of this shape </vt:lpstr>
      <vt:lpstr>Area of a sector </vt:lpstr>
      <vt:lpstr>Circumference and Area of a Circle</vt:lpstr>
      <vt:lpstr>Extra Practice</vt:lpstr>
    </vt:vector>
  </TitlesOfParts>
  <Company>LFT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staff_nsw</dc:creator>
  <cp:lastModifiedBy>Nick White</cp:lastModifiedBy>
  <cp:revision>16</cp:revision>
  <dcterms:created xsi:type="dcterms:W3CDTF">2004-12-06T12:06:53Z</dcterms:created>
  <dcterms:modified xsi:type="dcterms:W3CDTF">2016-10-14T15:59:24Z</dcterms:modified>
</cp:coreProperties>
</file>