
<file path=[Content_Types].xml><?xml version="1.0" encoding="utf-8"?>
<Types xmlns="http://schemas.openxmlformats.org/package/2006/content-types">
  <Default Extension="bin" ContentType="application/vnd.ms-office.vbaProject"/>
  <Default Extension="wmf" ContentType="image/x-wmf"/>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7" r:id="rId2"/>
    <p:sldId id="278" r:id="rId3"/>
    <p:sldId id="270" r:id="rId4"/>
    <p:sldId id="271" r:id="rId5"/>
    <p:sldId id="272" r:id="rId6"/>
    <p:sldId id="273" r:id="rId7"/>
    <p:sldId id="276" r:id="rId8"/>
    <p:sldId id="257"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90" autoAdjust="0"/>
  </p:normalViewPr>
  <p:slideViewPr>
    <p:cSldViewPr>
      <p:cViewPr varScale="1">
        <p:scale>
          <a:sx n="62" d="100"/>
          <a:sy n="62" d="100"/>
        </p:scale>
        <p:origin x="7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06/relationships/vbaProject" Target="vbaProject.bin"/><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73D9194-E01E-448F-9B96-F111C4DFAC46}" type="slidenum">
              <a:rPr lang="en-GB" altLang="en-US"/>
              <a:pPr/>
              <a:t>‹#›</a:t>
            </a:fld>
            <a:endParaRPr lang="en-GB" altLang="en-US"/>
          </a:p>
        </p:txBody>
      </p:sp>
    </p:spTree>
    <p:extLst>
      <p:ext uri="{BB962C8B-B14F-4D97-AF65-F5344CB8AC3E}">
        <p14:creationId xmlns:p14="http://schemas.microsoft.com/office/powerpoint/2010/main" val="39623203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473CD-6DEF-4625-9E4D-BB4BA1B564B8}" type="slidenum">
              <a:rPr lang="en-GB" altLang="en-US"/>
              <a:pPr/>
              <a:t>3</a:t>
            </a:fld>
            <a:endParaRPr lang="en-GB"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7126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A1D4D-A335-404B-A48F-E893BEF10A8B}" type="slidenum">
              <a:rPr lang="en-GB" altLang="en-US"/>
              <a:pPr/>
              <a:t>4</a:t>
            </a:fld>
            <a:endParaRPr lang="en-GB" alt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91086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590A2B-3162-4806-90CA-1DF13657E54A}" type="slidenum">
              <a:rPr lang="en-GB" altLang="en-US"/>
              <a:pPr/>
              <a:t>5</a:t>
            </a:fld>
            <a:endParaRPr lang="en-GB"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87141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7E8B8-480A-4579-A978-18EE8B196C07}" type="slidenum">
              <a:rPr lang="en-GB" altLang="en-US"/>
              <a:pPr/>
              <a:t>6</a:t>
            </a:fld>
            <a:endParaRPr lang="en-GB"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914400" y="4343400"/>
            <a:ext cx="5029200" cy="4114800"/>
          </a:xfrm>
        </p:spPr>
        <p:txBody>
          <a:bodyPr/>
          <a:lstStyle/>
          <a:p>
            <a:r>
              <a:rPr lang="en-US" altLang="en-US"/>
              <a:t>Explain that rather than use the formula on the previous slide, it is usually easier to halve the diameter mentally to give the radius, before substituting it into the formula. </a:t>
            </a:r>
          </a:p>
          <a:p>
            <a:r>
              <a:rPr lang="en-US" altLang="en-US"/>
              <a:t>The most common error is to neglect to half the diameter to find the radius and to substitute this value into the formula. Ensure that pupils do not make this mistake.</a:t>
            </a:r>
          </a:p>
        </p:txBody>
      </p:sp>
    </p:spTree>
    <p:extLst>
      <p:ext uri="{BB962C8B-B14F-4D97-AF65-F5344CB8AC3E}">
        <p14:creationId xmlns:p14="http://schemas.microsoft.com/office/powerpoint/2010/main" val="2730917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131A3-DA4F-4836-9011-C086A51ECFC8}" type="slidenum">
              <a:rPr lang="en-GB" altLang="en-US"/>
              <a:pPr/>
              <a:t>7</a:t>
            </a:fld>
            <a:endParaRPr lang="en-GB"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14400" y="4343400"/>
            <a:ext cx="5029200" cy="4114800"/>
          </a:xfrm>
        </p:spPr>
        <p:txBody>
          <a:bodyPr/>
          <a:lstStyle/>
          <a:p>
            <a:r>
              <a:rPr lang="en-US" altLang="en-US"/>
              <a:t>Discuss how this area could be calculated before revealing the solution.</a:t>
            </a:r>
          </a:p>
        </p:txBody>
      </p:sp>
    </p:spTree>
    <p:extLst>
      <p:ext uri="{BB962C8B-B14F-4D97-AF65-F5344CB8AC3E}">
        <p14:creationId xmlns:p14="http://schemas.microsoft.com/office/powerpoint/2010/main" val="210748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CC5F71-1A9E-4E18-BB68-D01D90DFEB0B}" type="slidenum">
              <a:rPr lang="en-GB" altLang="en-US"/>
              <a:pPr/>
              <a:t>‹#›</a:t>
            </a:fld>
            <a:endParaRPr lang="en-GB" altLang="en-US"/>
          </a:p>
        </p:txBody>
      </p:sp>
    </p:spTree>
    <p:extLst>
      <p:ext uri="{BB962C8B-B14F-4D97-AF65-F5344CB8AC3E}">
        <p14:creationId xmlns:p14="http://schemas.microsoft.com/office/powerpoint/2010/main" val="256833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49C3E8E-ACEA-49F1-A5F9-A2909E6DBB0F}" type="slidenum">
              <a:rPr lang="en-GB" altLang="en-US"/>
              <a:pPr/>
              <a:t>‹#›</a:t>
            </a:fld>
            <a:endParaRPr lang="en-GB" altLang="en-US"/>
          </a:p>
        </p:txBody>
      </p:sp>
    </p:spTree>
    <p:extLst>
      <p:ext uri="{BB962C8B-B14F-4D97-AF65-F5344CB8AC3E}">
        <p14:creationId xmlns:p14="http://schemas.microsoft.com/office/powerpoint/2010/main" val="387053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63F865C-3B3C-4C86-A3F8-FB180FBC8A54}" type="slidenum">
              <a:rPr lang="en-GB" altLang="en-US"/>
              <a:pPr/>
              <a:t>‹#›</a:t>
            </a:fld>
            <a:endParaRPr lang="en-GB" altLang="en-US"/>
          </a:p>
        </p:txBody>
      </p:sp>
    </p:spTree>
    <p:extLst>
      <p:ext uri="{BB962C8B-B14F-4D97-AF65-F5344CB8AC3E}">
        <p14:creationId xmlns:p14="http://schemas.microsoft.com/office/powerpoint/2010/main" val="3610141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7023BBA-3355-4252-88B6-78095517D507}" type="slidenum">
              <a:rPr lang="en-GB" altLang="en-US"/>
              <a:pPr/>
              <a:t>‹#›</a:t>
            </a:fld>
            <a:endParaRPr lang="en-GB" altLang="en-US"/>
          </a:p>
        </p:txBody>
      </p:sp>
    </p:spTree>
    <p:extLst>
      <p:ext uri="{BB962C8B-B14F-4D97-AF65-F5344CB8AC3E}">
        <p14:creationId xmlns:p14="http://schemas.microsoft.com/office/powerpoint/2010/main" val="142461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E048F11-3440-4AA5-A9A2-A6B2FD9853D1}" type="slidenum">
              <a:rPr lang="en-GB" altLang="en-US"/>
              <a:pPr/>
              <a:t>‹#›</a:t>
            </a:fld>
            <a:endParaRPr lang="en-GB" altLang="en-US"/>
          </a:p>
        </p:txBody>
      </p:sp>
    </p:spTree>
    <p:extLst>
      <p:ext uri="{BB962C8B-B14F-4D97-AF65-F5344CB8AC3E}">
        <p14:creationId xmlns:p14="http://schemas.microsoft.com/office/powerpoint/2010/main" val="292509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FA3CACF-94DA-40EF-A9BF-B479F09BEA4E}" type="slidenum">
              <a:rPr lang="en-GB" altLang="en-US"/>
              <a:pPr/>
              <a:t>‹#›</a:t>
            </a:fld>
            <a:endParaRPr lang="en-GB" altLang="en-US"/>
          </a:p>
        </p:txBody>
      </p:sp>
    </p:spTree>
    <p:extLst>
      <p:ext uri="{BB962C8B-B14F-4D97-AF65-F5344CB8AC3E}">
        <p14:creationId xmlns:p14="http://schemas.microsoft.com/office/powerpoint/2010/main" val="48864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CF66D869-9282-4599-B53A-147B8F281CCC}" type="slidenum">
              <a:rPr lang="en-GB" altLang="en-US"/>
              <a:pPr/>
              <a:t>‹#›</a:t>
            </a:fld>
            <a:endParaRPr lang="en-GB" altLang="en-US"/>
          </a:p>
        </p:txBody>
      </p:sp>
    </p:spTree>
    <p:extLst>
      <p:ext uri="{BB962C8B-B14F-4D97-AF65-F5344CB8AC3E}">
        <p14:creationId xmlns:p14="http://schemas.microsoft.com/office/powerpoint/2010/main" val="125615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796EDAEB-519C-4EC8-9E2B-562FE38C3CEF}" type="slidenum">
              <a:rPr lang="en-GB" altLang="en-US"/>
              <a:pPr/>
              <a:t>‹#›</a:t>
            </a:fld>
            <a:endParaRPr lang="en-GB" altLang="en-US"/>
          </a:p>
        </p:txBody>
      </p:sp>
    </p:spTree>
    <p:extLst>
      <p:ext uri="{BB962C8B-B14F-4D97-AF65-F5344CB8AC3E}">
        <p14:creationId xmlns:p14="http://schemas.microsoft.com/office/powerpoint/2010/main" val="265550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94E3BF36-3345-4A51-9D8C-68EB16DD59B9}" type="slidenum">
              <a:rPr lang="en-GB" altLang="en-US"/>
              <a:pPr/>
              <a:t>‹#›</a:t>
            </a:fld>
            <a:endParaRPr lang="en-GB" altLang="en-US"/>
          </a:p>
        </p:txBody>
      </p:sp>
    </p:spTree>
    <p:extLst>
      <p:ext uri="{BB962C8B-B14F-4D97-AF65-F5344CB8AC3E}">
        <p14:creationId xmlns:p14="http://schemas.microsoft.com/office/powerpoint/2010/main" val="231611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BB2F06B-7281-4341-B13A-1CC202C85C90}" type="slidenum">
              <a:rPr lang="en-GB" altLang="en-US"/>
              <a:pPr/>
              <a:t>‹#›</a:t>
            </a:fld>
            <a:endParaRPr lang="en-GB" altLang="en-US"/>
          </a:p>
        </p:txBody>
      </p:sp>
    </p:spTree>
    <p:extLst>
      <p:ext uri="{BB962C8B-B14F-4D97-AF65-F5344CB8AC3E}">
        <p14:creationId xmlns:p14="http://schemas.microsoft.com/office/powerpoint/2010/main" val="376335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118EC913-E036-448C-A427-FB44ED498215}" type="slidenum">
              <a:rPr lang="en-GB" altLang="en-US"/>
              <a:pPr/>
              <a:t>‹#›</a:t>
            </a:fld>
            <a:endParaRPr lang="en-GB" altLang="en-US"/>
          </a:p>
        </p:txBody>
      </p:sp>
    </p:spTree>
    <p:extLst>
      <p:ext uri="{BB962C8B-B14F-4D97-AF65-F5344CB8AC3E}">
        <p14:creationId xmlns:p14="http://schemas.microsoft.com/office/powerpoint/2010/main" val="142850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1F7B888-2DFB-4E39-B553-6FF6BFCB931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j0196416"/>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116013" y="1268413"/>
            <a:ext cx="6911975" cy="4465637"/>
          </a:xfrm>
          <a:prstGeom prst="rect">
            <a:avLst/>
          </a:prstGeom>
          <a:noFill/>
          <a:extLst>
            <a:ext uri="{909E8E84-426E-40DD-AFC4-6F175D3DCCD1}">
              <a14:hiddenFill xmlns:a14="http://schemas.microsoft.com/office/drawing/2010/main">
                <a:solidFill>
                  <a:srgbClr val="FFFFFF"/>
                </a:solidFill>
              </a14:hiddenFill>
            </a:ext>
          </a:extLst>
        </p:spPr>
      </p:pic>
      <p:sp>
        <p:nvSpPr>
          <p:cNvPr id="47107" name="Rectangle 3"/>
          <p:cNvSpPr>
            <a:spLocks noGrp="1" noChangeArrowheads="1"/>
          </p:cNvSpPr>
          <p:nvPr>
            <p:ph type="ctrTitle"/>
          </p:nvPr>
        </p:nvSpPr>
        <p:spPr>
          <a:xfrm>
            <a:off x="827088" y="2130425"/>
            <a:ext cx="7631112" cy="2811463"/>
          </a:xfrm>
        </p:spPr>
        <p:txBody>
          <a:bodyPr anchor="ctr"/>
          <a:lstStyle/>
          <a:p>
            <a:r>
              <a:rPr lang="en-GB" altLang="en-US" b="1" dirty="0">
                <a:latin typeface="Comic Sans MS" panose="030F0702030302020204" pitchFamily="66" charset="0"/>
              </a:rPr>
              <a:t>Find the Area of a Circle</a:t>
            </a:r>
          </a:p>
        </p:txBody>
      </p:sp>
      <p:sp>
        <p:nvSpPr>
          <p:cNvPr id="47108" name="Rectangle 4"/>
          <p:cNvSpPr>
            <a:spLocks noGrp="1" noChangeArrowheads="1"/>
          </p:cNvSpPr>
          <p:nvPr>
            <p:ph type="subTitle" idx="1"/>
          </p:nvPr>
        </p:nvSpPr>
        <p:spPr>
          <a:xfrm>
            <a:off x="1371600" y="620713"/>
            <a:ext cx="6400800" cy="863600"/>
          </a:xfrm>
        </p:spPr>
        <p:txBody>
          <a:bodyPr/>
          <a:lstStyle/>
          <a:p>
            <a:r>
              <a:rPr lang="en-GB" altLang="en-US" sz="4800" b="1">
                <a:latin typeface="Bradley Hand ITC" panose="03070402050302030203" pitchFamily="66" charset="0"/>
              </a:rPr>
              <a:t>We are Learning 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7108">
                                            <p:txEl>
                                              <p:pRg st="0" end="0"/>
                                            </p:txEl>
                                          </p:spTgt>
                                        </p:tgtEl>
                                        <p:attrNameLst>
                                          <p:attrName>style.visibility</p:attrName>
                                        </p:attrNameLst>
                                      </p:cBhvr>
                                      <p:to>
                                        <p:strVal val="visible"/>
                                      </p:to>
                                    </p:set>
                                    <p:anim calcmode="lin" valueType="num">
                                      <p:cBhvr>
                                        <p:cTn id="7" dur="500" fill="hold"/>
                                        <p:tgtEl>
                                          <p:spTgt spid="4710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10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710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10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108">
                                            <p:txEl>
                                              <p:pRg st="0" end="0"/>
                                            </p:txEl>
                                          </p:spTgt>
                                        </p:tgtEl>
                                      </p:cBhvr>
                                    </p:animEffect>
                                  </p:childTnLst>
                                </p:cTn>
                              </p:par>
                            </p:childTnLst>
                          </p:cTn>
                        </p:par>
                        <p:par>
                          <p:cTn id="12" fill="hold" nodeType="afterGroup">
                            <p:stCondLst>
                              <p:cond delay="1300"/>
                            </p:stCondLst>
                            <p:childTnLst>
                              <p:par>
                                <p:cTn id="13" presetID="37" presetClass="entr" presetSubtype="0" fill="hold" grpId="0" nodeType="afterEffect">
                                  <p:stCondLst>
                                    <p:cond delay="0"/>
                                  </p:stCondLst>
                                  <p:childTnLst>
                                    <p:set>
                                      <p:cBhvr>
                                        <p:cTn id="14" dur="1" fill="hold">
                                          <p:stCondLst>
                                            <p:cond delay="0"/>
                                          </p:stCondLst>
                                        </p:cTn>
                                        <p:tgtEl>
                                          <p:spTgt spid="47107"/>
                                        </p:tgtEl>
                                        <p:attrNameLst>
                                          <p:attrName>style.visibility</p:attrName>
                                        </p:attrNameLst>
                                      </p:cBhvr>
                                      <p:to>
                                        <p:strVal val="visible"/>
                                      </p:to>
                                    </p:set>
                                    <p:animEffect transition="in" filter="fade">
                                      <p:cBhvr>
                                        <p:cTn id="15" dur="1000"/>
                                        <p:tgtEl>
                                          <p:spTgt spid="47107"/>
                                        </p:tgtEl>
                                      </p:cBhvr>
                                    </p:animEffect>
                                    <p:anim calcmode="lin" valueType="num">
                                      <p:cBhvr>
                                        <p:cTn id="16" dur="1000" fill="hold"/>
                                        <p:tgtEl>
                                          <p:spTgt spid="47107"/>
                                        </p:tgtEl>
                                        <p:attrNameLst>
                                          <p:attrName>ppt_x</p:attrName>
                                        </p:attrNameLst>
                                      </p:cBhvr>
                                      <p:tavLst>
                                        <p:tav tm="0">
                                          <p:val>
                                            <p:strVal val="#ppt_x"/>
                                          </p:val>
                                        </p:tav>
                                        <p:tav tm="100000">
                                          <p:val>
                                            <p:strVal val="#ppt_x"/>
                                          </p:val>
                                        </p:tav>
                                      </p:tavLst>
                                    </p:anim>
                                    <p:anim calcmode="lin" valueType="num">
                                      <p:cBhvr>
                                        <p:cTn id="17" dur="900" decel="100000" fill="hold"/>
                                        <p:tgtEl>
                                          <p:spTgt spid="4710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71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Investigation</a:t>
            </a:r>
          </a:p>
        </p:txBody>
      </p:sp>
      <p:sp>
        <p:nvSpPr>
          <p:cNvPr id="3" name="Content Placeholder 2"/>
          <p:cNvSpPr>
            <a:spLocks noGrp="1"/>
          </p:cNvSpPr>
          <p:nvPr>
            <p:ph idx="1"/>
          </p:nvPr>
        </p:nvSpPr>
        <p:spPr/>
        <p:txBody>
          <a:bodyPr/>
          <a:lstStyle/>
          <a:p>
            <a:r>
              <a:rPr lang="en-GB" dirty="0"/>
              <a:t>Using the fraction circles (thirds and above) can you arrange the pieces of each type so that the pieces have the radii touching but the points are at opposite ends.</a:t>
            </a:r>
          </a:p>
          <a:p>
            <a:r>
              <a:rPr lang="en-GB" dirty="0"/>
              <a:t>What do you notice about the shapes? What happens when you use quarters, fifths, sixths </a:t>
            </a:r>
            <a:r>
              <a:rPr lang="en-GB" dirty="0" err="1"/>
              <a:t>etc</a:t>
            </a:r>
            <a:r>
              <a:rPr lang="en-GB" dirty="0"/>
              <a:t>…?</a:t>
            </a:r>
          </a:p>
        </p:txBody>
      </p:sp>
    </p:spTree>
    <p:extLst>
      <p:ext uri="{BB962C8B-B14F-4D97-AF65-F5344CB8AC3E}">
        <p14:creationId xmlns:p14="http://schemas.microsoft.com/office/powerpoint/2010/main" val="155284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32771"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32772" name="Rectangle 4"/>
          <p:cNvSpPr>
            <a:spLocks noGrp="1" noChangeArrowheads="1"/>
          </p:cNvSpPr>
          <p:nvPr>
            <p:ph type="title" idx="4294967295"/>
          </p:nvPr>
        </p:nvSpPr>
        <p:spPr>
          <a:xfrm>
            <a:off x="150813" y="150813"/>
            <a:ext cx="7805737" cy="633412"/>
          </a:xfrm>
          <a:noFill/>
          <a:ln/>
        </p:spPr>
        <p:txBody>
          <a:bodyPr/>
          <a:lstStyle/>
          <a:p>
            <a:pPr algn="l"/>
            <a:r>
              <a:rPr lang="en-US" altLang="en-US" sz="2800" b="1" dirty="0">
                <a:solidFill>
                  <a:srgbClr val="010066"/>
                </a:solidFill>
                <a:latin typeface="Arial" panose="020B0604020202020204" pitchFamily="34" charset="0"/>
                <a:ea typeface="+mn-ea"/>
                <a:cs typeface="+mn-cs"/>
              </a:rPr>
              <a:t>Formula for the area of a circle </a:t>
            </a:r>
            <a:endParaRPr lang="en-GB" altLang="en-US" sz="2800" b="1" dirty="0">
              <a:solidFill>
                <a:srgbClr val="010066"/>
              </a:solidFill>
              <a:latin typeface="Arial" panose="020B0604020202020204" pitchFamily="34" charset="0"/>
              <a:ea typeface="+mn-ea"/>
              <a:cs typeface="+mn-cs"/>
            </a:endParaRPr>
          </a:p>
        </p:txBody>
      </p:sp>
      <p:sp>
        <p:nvSpPr>
          <p:cNvPr id="32773" name="Text Box 5"/>
          <p:cNvSpPr txBox="1">
            <a:spLocks noChangeArrowheads="1"/>
          </p:cNvSpPr>
          <p:nvPr/>
        </p:nvSpPr>
        <p:spPr bwMode="auto">
          <a:xfrm>
            <a:off x="303213" y="1268413"/>
            <a:ext cx="865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dirty="0">
                <a:solidFill>
                  <a:srgbClr val="010066"/>
                </a:solidFill>
              </a:rPr>
              <a:t>We can find the area of a circle using the formula</a:t>
            </a:r>
            <a:endParaRPr lang="el-GR" altLang="en-US" sz="2400" dirty="0">
              <a:solidFill>
                <a:srgbClr val="010066"/>
              </a:solidFill>
              <a:cs typeface="Arial" panose="020B0604020202020204" pitchFamily="34" charset="0"/>
            </a:endParaRPr>
          </a:p>
        </p:txBody>
      </p:sp>
      <p:grpSp>
        <p:nvGrpSpPr>
          <p:cNvPr id="32774" name="Group 6"/>
          <p:cNvGrpSpPr>
            <a:grpSpLocks/>
          </p:cNvGrpSpPr>
          <p:nvPr/>
        </p:nvGrpSpPr>
        <p:grpSpPr bwMode="auto">
          <a:xfrm>
            <a:off x="722313" y="2133600"/>
            <a:ext cx="3344862" cy="3344863"/>
            <a:chOff x="455" y="1344"/>
            <a:chExt cx="1360" cy="1360"/>
          </a:xfrm>
        </p:grpSpPr>
        <p:sp>
          <p:nvSpPr>
            <p:cNvPr id="32775" name="Oval 7"/>
            <p:cNvSpPr>
              <a:spLocks noChangeArrowheads="1"/>
            </p:cNvSpPr>
            <p:nvPr/>
          </p:nvSpPr>
          <p:spPr bwMode="auto">
            <a:xfrm>
              <a:off x="455" y="1344"/>
              <a:ext cx="1360" cy="1360"/>
            </a:xfrm>
            <a:prstGeom prst="ellipse">
              <a:avLst/>
            </a:prstGeom>
            <a:gradFill rotWithShape="1">
              <a:gsLst>
                <a:gs pos="0">
                  <a:srgbClr val="D0B8E0"/>
                </a:gs>
                <a:gs pos="100000">
                  <a:srgbClr val="E8DCF0"/>
                </a:gs>
              </a:gsLst>
              <a:lin ang="1890000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6" name="Line 8"/>
            <p:cNvSpPr>
              <a:spLocks noChangeShapeType="1"/>
            </p:cNvSpPr>
            <p:nvPr/>
          </p:nvSpPr>
          <p:spPr bwMode="auto">
            <a:xfrm>
              <a:off x="1135" y="2024"/>
              <a:ext cx="680" cy="0"/>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777" name="Text Box 9"/>
          <p:cNvSpPr txBox="1">
            <a:spLocks noChangeArrowheads="1"/>
          </p:cNvSpPr>
          <p:nvPr/>
        </p:nvSpPr>
        <p:spPr bwMode="auto">
          <a:xfrm>
            <a:off x="2700338" y="3349625"/>
            <a:ext cx="101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radius</a:t>
            </a:r>
            <a:endParaRPr lang="en-GB" altLang="en-US" sz="2400">
              <a:solidFill>
                <a:srgbClr val="010066"/>
              </a:solidFill>
            </a:endParaRPr>
          </a:p>
        </p:txBody>
      </p:sp>
      <p:sp>
        <p:nvSpPr>
          <p:cNvPr id="32778" name="Text Box 10"/>
          <p:cNvSpPr txBox="1">
            <a:spLocks noChangeArrowheads="1"/>
          </p:cNvSpPr>
          <p:nvPr/>
        </p:nvSpPr>
        <p:spPr bwMode="auto">
          <a:xfrm>
            <a:off x="5021263" y="4311650"/>
            <a:ext cx="2978150" cy="485775"/>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a:solidFill>
                  <a:srgbClr val="010066"/>
                </a:solidFill>
              </a:rPr>
              <a:t>Area of a circle = </a:t>
            </a:r>
            <a:r>
              <a:rPr lang="el-GR" altLang="en-US" sz="2400">
                <a:solidFill>
                  <a:srgbClr val="010066"/>
                </a:solidFill>
                <a:latin typeface="Times New Roman" panose="02020603050405020304" pitchFamily="18" charset="0"/>
                <a:cs typeface="Times New Roman" panose="02020603050405020304" pitchFamily="18" charset="0"/>
              </a:rPr>
              <a:t>π</a:t>
            </a:r>
            <a:r>
              <a:rPr lang="en-GB" altLang="en-US" sz="2400" i="1">
                <a:solidFill>
                  <a:srgbClr val="010066"/>
                </a:solidFill>
                <a:latin typeface="Times New Roman" panose="02020603050405020304" pitchFamily="18" charset="0"/>
                <a:cs typeface="Arial" panose="020B0604020202020204" pitchFamily="34" charset="0"/>
              </a:rPr>
              <a:t>r</a:t>
            </a:r>
            <a:r>
              <a:rPr lang="en-GB" altLang="en-US" sz="2400" baseline="30000">
                <a:solidFill>
                  <a:srgbClr val="010066"/>
                </a:solidFill>
                <a:cs typeface="Arial" panose="020B0604020202020204" pitchFamily="34" charset="0"/>
              </a:rPr>
              <a:t>2</a:t>
            </a:r>
            <a:endParaRPr lang="el-GR" altLang="en-US" sz="2400" baseline="30000">
              <a:solidFill>
                <a:srgbClr val="010066"/>
              </a:solidFill>
              <a:cs typeface="Arial" panose="020B0604020202020204" pitchFamily="34" charset="0"/>
            </a:endParaRPr>
          </a:p>
        </p:txBody>
      </p:sp>
      <p:sp>
        <p:nvSpPr>
          <p:cNvPr id="32779" name="Text Box 11"/>
          <p:cNvSpPr txBox="1">
            <a:spLocks noChangeArrowheads="1"/>
          </p:cNvSpPr>
          <p:nvPr/>
        </p:nvSpPr>
        <p:spPr bwMode="auto">
          <a:xfrm>
            <a:off x="4703763" y="2422525"/>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a:solidFill>
                  <a:srgbClr val="010066"/>
                </a:solidFill>
              </a:rPr>
              <a:t>Area of a circle = </a:t>
            </a:r>
            <a:r>
              <a:rPr lang="el-GR" altLang="en-US" sz="2400">
                <a:solidFill>
                  <a:srgbClr val="010066"/>
                </a:solidFill>
                <a:latin typeface="Times New Roman" panose="02020603050405020304" pitchFamily="18" charset="0"/>
                <a:cs typeface="Times New Roman" panose="02020603050405020304" pitchFamily="18" charset="0"/>
              </a:rPr>
              <a:t>π</a:t>
            </a:r>
            <a:r>
              <a:rPr lang="en-GB" altLang="en-US" sz="2400">
                <a:solidFill>
                  <a:srgbClr val="010066"/>
                </a:solidFill>
                <a:latin typeface="Times New Roman" panose="02020603050405020304" pitchFamily="18" charset="0"/>
                <a:cs typeface="Times New Roman" panose="02020603050405020304" pitchFamily="18" charset="0"/>
              </a:rPr>
              <a:t> </a:t>
            </a:r>
            <a:r>
              <a:rPr lang="en-US" altLang="en-US" sz="2400">
                <a:solidFill>
                  <a:srgbClr val="010066"/>
                </a:solidFill>
                <a:cs typeface="Arial" panose="020B0604020202020204" pitchFamily="34" charset="0"/>
              </a:rPr>
              <a:t>×</a:t>
            </a:r>
            <a:r>
              <a:rPr lang="en-GB" altLang="en-US" sz="2400">
                <a:solidFill>
                  <a:srgbClr val="010066"/>
                </a:solidFill>
                <a:cs typeface="Times New Roman" panose="02020603050405020304" pitchFamily="18" charset="0"/>
              </a:rPr>
              <a:t> </a:t>
            </a:r>
            <a:r>
              <a:rPr lang="en-GB" altLang="en-US" sz="2400" i="1">
                <a:solidFill>
                  <a:srgbClr val="010066"/>
                </a:solidFill>
                <a:latin typeface="Times New Roman" panose="02020603050405020304" pitchFamily="18" charset="0"/>
                <a:cs typeface="Arial" panose="020B0604020202020204" pitchFamily="34" charset="0"/>
              </a:rPr>
              <a:t>r</a:t>
            </a:r>
            <a:r>
              <a:rPr lang="en-GB" altLang="en-US" sz="2400" baseline="30000">
                <a:solidFill>
                  <a:srgbClr val="010066"/>
                </a:solidFill>
                <a:cs typeface="Arial" panose="020B0604020202020204" pitchFamily="34" charset="0"/>
              </a:rPr>
              <a:t> </a:t>
            </a:r>
            <a:r>
              <a:rPr lang="en-US" altLang="en-US" sz="2400">
                <a:solidFill>
                  <a:srgbClr val="010066"/>
                </a:solidFill>
              </a:rPr>
              <a:t>×</a:t>
            </a:r>
            <a:r>
              <a:rPr lang="en-GB" altLang="en-US" sz="2400">
                <a:solidFill>
                  <a:srgbClr val="010066"/>
                </a:solidFill>
              </a:rPr>
              <a:t> </a:t>
            </a:r>
            <a:r>
              <a:rPr lang="en-GB" altLang="en-US" sz="2400" i="1">
                <a:solidFill>
                  <a:srgbClr val="010066"/>
                </a:solidFill>
                <a:latin typeface="Times New Roman" panose="02020603050405020304" pitchFamily="18" charset="0"/>
              </a:rPr>
              <a:t>r</a:t>
            </a:r>
            <a:endParaRPr lang="el-GR" altLang="en-US" sz="2400" baseline="30000">
              <a:solidFill>
                <a:srgbClr val="010066"/>
              </a:solidFill>
              <a:cs typeface="Arial" panose="020B0604020202020204" pitchFamily="34" charset="0"/>
            </a:endParaRPr>
          </a:p>
        </p:txBody>
      </p:sp>
      <p:sp>
        <p:nvSpPr>
          <p:cNvPr id="32780" name="Text Box 12"/>
          <p:cNvSpPr txBox="1">
            <a:spLocks noChangeArrowheads="1"/>
          </p:cNvSpPr>
          <p:nvPr/>
        </p:nvSpPr>
        <p:spPr bwMode="auto">
          <a:xfrm>
            <a:off x="6281738" y="3295650"/>
            <a:ext cx="45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a:solidFill>
                  <a:srgbClr val="010066"/>
                </a:solidFill>
              </a:rPr>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8" grpId="0" animBg="1"/>
      <p:bldP spid="327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34819"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34820" name="Rectangle 4"/>
          <p:cNvSpPr>
            <a:spLocks noGrp="1" noChangeArrowheads="1"/>
          </p:cNvSpPr>
          <p:nvPr>
            <p:ph type="title" idx="4294967295"/>
          </p:nvPr>
        </p:nvSpPr>
        <p:spPr>
          <a:xfrm>
            <a:off x="150813" y="150813"/>
            <a:ext cx="7805737" cy="633412"/>
          </a:xfrm>
          <a:noFill/>
          <a:ln/>
        </p:spPr>
        <p:txBody>
          <a:bodyPr/>
          <a:lstStyle/>
          <a:p>
            <a:pPr algn="l"/>
            <a:r>
              <a:rPr lang="en-US" altLang="en-US" sz="2800" b="1" dirty="0">
                <a:solidFill>
                  <a:srgbClr val="010066"/>
                </a:solidFill>
                <a:latin typeface="Arial" panose="020B0604020202020204" pitchFamily="34" charset="0"/>
                <a:ea typeface="+mn-ea"/>
                <a:cs typeface="+mn-cs"/>
              </a:rPr>
              <a:t>The circumference of a circle </a:t>
            </a:r>
            <a:endParaRPr lang="en-GB" altLang="en-US" sz="2800" b="1" dirty="0">
              <a:solidFill>
                <a:srgbClr val="010066"/>
              </a:solidFill>
              <a:latin typeface="Arial" panose="020B0604020202020204" pitchFamily="34" charset="0"/>
              <a:ea typeface="+mn-ea"/>
              <a:cs typeface="+mn-cs"/>
            </a:endParaRPr>
          </a:p>
        </p:txBody>
      </p:sp>
      <p:sp>
        <p:nvSpPr>
          <p:cNvPr id="34821" name="Text Box 5"/>
          <p:cNvSpPr txBox="1">
            <a:spLocks noChangeArrowheads="1"/>
          </p:cNvSpPr>
          <p:nvPr/>
        </p:nvSpPr>
        <p:spPr bwMode="auto">
          <a:xfrm>
            <a:off x="1657350" y="1243013"/>
            <a:ext cx="5829300" cy="485775"/>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a:solidFill>
                  <a:srgbClr val="010066"/>
                </a:solidFill>
              </a:rPr>
              <a:t>Use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a:solidFill>
                  <a:srgbClr val="010066"/>
                </a:solidFill>
                <a:cs typeface="Arial" panose="020B0604020202020204" pitchFamily="34" charset="0"/>
              </a:rPr>
              <a:t> = 3.14 to find the area of this circle.</a:t>
            </a:r>
            <a:endParaRPr lang="el-GR" altLang="en-US" sz="2400">
              <a:solidFill>
                <a:srgbClr val="010066"/>
              </a:solidFill>
              <a:cs typeface="Arial" panose="020B0604020202020204" pitchFamily="34" charset="0"/>
            </a:endParaRPr>
          </a:p>
        </p:txBody>
      </p:sp>
      <p:sp>
        <p:nvSpPr>
          <p:cNvPr id="34822" name="Text Box 6"/>
          <p:cNvSpPr txBox="1">
            <a:spLocks noChangeArrowheads="1"/>
          </p:cNvSpPr>
          <p:nvPr/>
        </p:nvSpPr>
        <p:spPr bwMode="auto">
          <a:xfrm>
            <a:off x="5105400" y="2924175"/>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cs typeface="Arial" panose="020B0604020202020204" pitchFamily="34" charset="0"/>
              </a:rPr>
              <a:t>r</a:t>
            </a:r>
            <a:r>
              <a:rPr lang="en-US" altLang="en-US" sz="2400" baseline="30000">
                <a:solidFill>
                  <a:srgbClr val="010066"/>
                </a:solidFill>
                <a:cs typeface="Arial" panose="020B0604020202020204" pitchFamily="34" charset="0"/>
              </a:rPr>
              <a:t>2</a:t>
            </a:r>
            <a:endParaRPr lang="el-GR" altLang="en-US" sz="2400" baseline="30000">
              <a:solidFill>
                <a:srgbClr val="010066"/>
              </a:solidFill>
              <a:cs typeface="Arial" panose="020B0604020202020204" pitchFamily="34" charset="0"/>
            </a:endParaRPr>
          </a:p>
        </p:txBody>
      </p:sp>
      <p:sp>
        <p:nvSpPr>
          <p:cNvPr id="34823" name="Oval 7"/>
          <p:cNvSpPr>
            <a:spLocks noChangeArrowheads="1"/>
          </p:cNvSpPr>
          <p:nvPr/>
        </p:nvSpPr>
        <p:spPr bwMode="auto">
          <a:xfrm rot="19800000" flipH="1">
            <a:off x="900113" y="2205038"/>
            <a:ext cx="3095625" cy="3095625"/>
          </a:xfrm>
          <a:prstGeom prst="ellipse">
            <a:avLst/>
          </a:prstGeom>
          <a:gradFill rotWithShape="1">
            <a:gsLst>
              <a:gs pos="0">
                <a:srgbClr val="33CC33"/>
              </a:gs>
              <a:gs pos="100000">
                <a:srgbClr val="9AE69A"/>
              </a:gs>
            </a:gsLst>
            <a:lin ang="1890000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4824" name="Line 8"/>
          <p:cNvSpPr>
            <a:spLocks noChangeShapeType="1"/>
          </p:cNvSpPr>
          <p:nvPr/>
        </p:nvSpPr>
        <p:spPr bwMode="auto">
          <a:xfrm rot="1800000">
            <a:off x="1006475" y="3368675"/>
            <a:ext cx="1547813" cy="0"/>
          </a:xfrm>
          <a:prstGeom prst="line">
            <a:avLst/>
          </a:prstGeom>
          <a:noFill/>
          <a:ln w="28575">
            <a:solidFill>
              <a:schemeClr val="tx1"/>
            </a:solidFill>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825" name="Text Box 9"/>
          <p:cNvSpPr txBox="1">
            <a:spLocks noChangeArrowheads="1"/>
          </p:cNvSpPr>
          <p:nvPr/>
        </p:nvSpPr>
        <p:spPr bwMode="auto">
          <a:xfrm>
            <a:off x="1773238" y="2924175"/>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4 cm</a:t>
            </a:r>
            <a:endParaRPr lang="en-GB" altLang="en-US" sz="2400">
              <a:solidFill>
                <a:srgbClr val="010066"/>
              </a:solidFill>
            </a:endParaRPr>
          </a:p>
        </p:txBody>
      </p:sp>
      <p:sp>
        <p:nvSpPr>
          <p:cNvPr id="34826" name="Text Box 10"/>
          <p:cNvSpPr txBox="1">
            <a:spLocks noChangeArrowheads="1"/>
          </p:cNvSpPr>
          <p:nvPr/>
        </p:nvSpPr>
        <p:spPr bwMode="auto">
          <a:xfrm>
            <a:off x="5392738" y="3473450"/>
            <a:ext cx="2071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3.14 × 4 × 4</a:t>
            </a:r>
            <a:endParaRPr lang="en-GB" altLang="en-US" sz="2400">
              <a:solidFill>
                <a:srgbClr val="010066"/>
              </a:solidFill>
            </a:endParaRPr>
          </a:p>
        </p:txBody>
      </p:sp>
      <p:sp>
        <p:nvSpPr>
          <p:cNvPr id="34827" name="Text Box 11"/>
          <p:cNvSpPr txBox="1">
            <a:spLocks noChangeArrowheads="1"/>
          </p:cNvSpPr>
          <p:nvPr/>
        </p:nvSpPr>
        <p:spPr bwMode="auto">
          <a:xfrm>
            <a:off x="5392738" y="4022725"/>
            <a:ext cx="1847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a:t>
            </a:r>
            <a:r>
              <a:rPr lang="en-US" altLang="en-US" sz="2400" b="1">
                <a:solidFill>
                  <a:srgbClr val="FF6600"/>
                </a:solidFill>
              </a:rPr>
              <a:t>50.24 cm</a:t>
            </a:r>
            <a:r>
              <a:rPr lang="en-US" altLang="en-US" sz="2400" b="1" baseline="30000">
                <a:solidFill>
                  <a:srgbClr val="FF6600"/>
                </a:solidFill>
              </a:rPr>
              <a:t>2</a:t>
            </a:r>
            <a:endParaRPr lang="en-GB" altLang="en-US" sz="2400" b="1" baseline="3000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P spid="34826" grpId="0"/>
      <p:bldP spid="348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36867"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36868" name="Rectangle 4"/>
          <p:cNvSpPr>
            <a:spLocks noGrp="1" noChangeArrowheads="1"/>
          </p:cNvSpPr>
          <p:nvPr>
            <p:ph type="title" idx="4294967295"/>
          </p:nvPr>
        </p:nvSpPr>
        <p:spPr>
          <a:xfrm>
            <a:off x="150813" y="150813"/>
            <a:ext cx="7805737" cy="633412"/>
          </a:xfrm>
          <a:noFill/>
          <a:ln/>
        </p:spPr>
        <p:txBody>
          <a:bodyPr/>
          <a:lstStyle/>
          <a:p>
            <a:pPr algn="l"/>
            <a:r>
              <a:rPr lang="en-US" altLang="en-US" sz="2800" b="1" dirty="0">
                <a:solidFill>
                  <a:srgbClr val="010066"/>
                </a:solidFill>
                <a:latin typeface="Arial" panose="020B0604020202020204" pitchFamily="34" charset="0"/>
                <a:ea typeface="+mn-ea"/>
                <a:cs typeface="+mn-cs"/>
              </a:rPr>
              <a:t>Finding the area given the diameter </a:t>
            </a:r>
            <a:endParaRPr lang="en-GB" altLang="en-US" sz="2800" b="1" dirty="0">
              <a:solidFill>
                <a:srgbClr val="010066"/>
              </a:solidFill>
              <a:latin typeface="Arial" panose="020B0604020202020204" pitchFamily="34" charset="0"/>
              <a:ea typeface="+mn-ea"/>
              <a:cs typeface="+mn-cs"/>
            </a:endParaRPr>
          </a:p>
        </p:txBody>
      </p:sp>
      <p:sp>
        <p:nvSpPr>
          <p:cNvPr id="36869" name="Text Box 5"/>
          <p:cNvSpPr txBox="1">
            <a:spLocks noChangeArrowheads="1"/>
          </p:cNvSpPr>
          <p:nvPr/>
        </p:nvSpPr>
        <p:spPr bwMode="auto">
          <a:xfrm>
            <a:off x="663575" y="1174750"/>
            <a:ext cx="815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dirty="0">
                <a:solidFill>
                  <a:srgbClr val="010066"/>
                </a:solidFill>
              </a:rPr>
              <a:t>The radius of a circle is half of its radius, or</a:t>
            </a:r>
            <a:endParaRPr lang="en-GB" altLang="en-US" sz="2400" dirty="0">
              <a:solidFill>
                <a:srgbClr val="010066"/>
              </a:solidFill>
            </a:endParaRPr>
          </a:p>
        </p:txBody>
      </p:sp>
      <p:sp>
        <p:nvSpPr>
          <p:cNvPr id="36870" name="Text Box 6"/>
          <p:cNvSpPr txBox="1">
            <a:spLocks noChangeArrowheads="1"/>
          </p:cNvSpPr>
          <p:nvPr/>
        </p:nvSpPr>
        <p:spPr bwMode="auto">
          <a:xfrm>
            <a:off x="663575" y="2860675"/>
            <a:ext cx="815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solidFill>
                  <a:srgbClr val="010066"/>
                </a:solidFill>
              </a:rPr>
              <a:t>We can substitute this into the formula</a:t>
            </a:r>
            <a:endParaRPr lang="en-GB" altLang="en-US" sz="2400">
              <a:solidFill>
                <a:srgbClr val="010066"/>
              </a:solidFill>
            </a:endParaRPr>
          </a:p>
        </p:txBody>
      </p:sp>
      <p:sp>
        <p:nvSpPr>
          <p:cNvPr id="36871" name="Text Box 7"/>
          <p:cNvSpPr txBox="1">
            <a:spLocks noChangeArrowheads="1"/>
          </p:cNvSpPr>
          <p:nvPr/>
        </p:nvSpPr>
        <p:spPr bwMode="auto">
          <a:xfrm>
            <a:off x="4019550" y="3506788"/>
            <a:ext cx="1147763" cy="485775"/>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cs typeface="Arial" panose="020B0604020202020204" pitchFamily="34" charset="0"/>
              </a:rPr>
              <a:t>r</a:t>
            </a:r>
            <a:r>
              <a:rPr lang="en-US" altLang="en-US" sz="2400" baseline="30000">
                <a:solidFill>
                  <a:srgbClr val="010066"/>
                </a:solidFill>
                <a:cs typeface="Arial" panose="020B0604020202020204" pitchFamily="34" charset="0"/>
              </a:rPr>
              <a:t>2</a:t>
            </a:r>
            <a:endParaRPr lang="el-GR" altLang="en-US" sz="2400" baseline="30000">
              <a:solidFill>
                <a:srgbClr val="010066"/>
              </a:solidFill>
              <a:cs typeface="Arial" panose="020B0604020202020204" pitchFamily="34" charset="0"/>
            </a:endParaRPr>
          </a:p>
        </p:txBody>
      </p:sp>
      <p:sp>
        <p:nvSpPr>
          <p:cNvPr id="36872" name="Text Box 8"/>
          <p:cNvSpPr txBox="1">
            <a:spLocks noChangeArrowheads="1"/>
          </p:cNvSpPr>
          <p:nvPr/>
        </p:nvSpPr>
        <p:spPr bwMode="auto">
          <a:xfrm>
            <a:off x="663575" y="4181475"/>
            <a:ext cx="81565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solidFill>
                  <a:srgbClr val="010066"/>
                </a:solidFill>
              </a:rPr>
              <a:t>to give us a formula to find the area of a circle given its diameter.</a:t>
            </a:r>
            <a:endParaRPr lang="en-GB" altLang="en-US" sz="2400">
              <a:solidFill>
                <a:srgbClr val="010066"/>
              </a:solidFill>
            </a:endParaRPr>
          </a:p>
        </p:txBody>
      </p:sp>
      <p:grpSp>
        <p:nvGrpSpPr>
          <p:cNvPr id="36873" name="Group 9"/>
          <p:cNvGrpSpPr>
            <a:grpSpLocks/>
          </p:cNvGrpSpPr>
          <p:nvPr/>
        </p:nvGrpSpPr>
        <p:grpSpPr bwMode="auto">
          <a:xfrm>
            <a:off x="3998913" y="1819275"/>
            <a:ext cx="1147762" cy="852488"/>
            <a:chOff x="2519" y="1117"/>
            <a:chExt cx="723" cy="537"/>
          </a:xfrm>
        </p:grpSpPr>
        <p:grpSp>
          <p:nvGrpSpPr>
            <p:cNvPr id="36874" name="Group 10"/>
            <p:cNvGrpSpPr>
              <a:grpSpLocks/>
            </p:cNvGrpSpPr>
            <p:nvPr/>
          </p:nvGrpSpPr>
          <p:grpSpPr bwMode="auto">
            <a:xfrm>
              <a:off x="2585" y="1117"/>
              <a:ext cx="589" cy="537"/>
              <a:chOff x="2559" y="1117"/>
              <a:chExt cx="589" cy="537"/>
            </a:xfrm>
          </p:grpSpPr>
          <p:sp>
            <p:nvSpPr>
              <p:cNvPr id="36875" name="Text Box 11"/>
              <p:cNvSpPr txBox="1">
                <a:spLocks noChangeArrowheads="1"/>
              </p:cNvSpPr>
              <p:nvPr/>
            </p:nvSpPr>
            <p:spPr bwMode="auto">
              <a:xfrm>
                <a:off x="2559" y="1241"/>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solidFill>
                      <a:srgbClr val="010066"/>
                    </a:solidFill>
                    <a:latin typeface="Times New Roman" panose="02020603050405020304" pitchFamily="18" charset="0"/>
                  </a:rPr>
                  <a:t>r</a:t>
                </a:r>
                <a:r>
                  <a:rPr lang="en-US" altLang="en-US" sz="2400">
                    <a:solidFill>
                      <a:srgbClr val="010066"/>
                    </a:solidFill>
                  </a:rPr>
                  <a:t> = </a:t>
                </a:r>
                <a:endParaRPr lang="el-GR" altLang="en-US" sz="2400" i="1">
                  <a:solidFill>
                    <a:srgbClr val="010066"/>
                  </a:solidFill>
                  <a:latin typeface="Times New Roman" panose="02020603050405020304" pitchFamily="18" charset="0"/>
                  <a:cs typeface="Arial" panose="020B0604020202020204" pitchFamily="34" charset="0"/>
                </a:endParaRPr>
              </a:p>
            </p:txBody>
          </p:sp>
          <p:grpSp>
            <p:nvGrpSpPr>
              <p:cNvPr id="36876" name="Group 12"/>
              <p:cNvGrpSpPr>
                <a:grpSpLocks/>
              </p:cNvGrpSpPr>
              <p:nvPr/>
            </p:nvGrpSpPr>
            <p:grpSpPr bwMode="auto">
              <a:xfrm>
                <a:off x="2925" y="1117"/>
                <a:ext cx="223" cy="537"/>
                <a:chOff x="4108" y="1004"/>
                <a:chExt cx="223" cy="537"/>
              </a:xfrm>
            </p:grpSpPr>
            <p:sp>
              <p:nvSpPr>
                <p:cNvPr id="36877" name="Text Box 13"/>
                <p:cNvSpPr txBox="1">
                  <a:spLocks noChangeArrowheads="1"/>
                </p:cNvSpPr>
                <p:nvPr/>
              </p:nvSpPr>
              <p:spPr bwMode="auto">
                <a:xfrm>
                  <a:off x="4114" y="100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solidFill>
                        <a:srgbClr val="010066"/>
                      </a:solidFill>
                      <a:latin typeface="Times New Roman" panose="02020603050405020304" pitchFamily="18" charset="0"/>
                    </a:rPr>
                    <a:t>d</a:t>
                  </a:r>
                  <a:endParaRPr lang="en-GB" altLang="en-US" sz="2400" i="1">
                    <a:solidFill>
                      <a:srgbClr val="010066"/>
                    </a:solidFill>
                    <a:latin typeface="Times New Roman" panose="02020603050405020304" pitchFamily="18" charset="0"/>
                  </a:endParaRPr>
                </a:p>
              </p:txBody>
            </p:sp>
            <p:sp>
              <p:nvSpPr>
                <p:cNvPr id="36878" name="Line 14"/>
                <p:cNvSpPr>
                  <a:spLocks noChangeShapeType="1"/>
                </p:cNvSpPr>
                <p:nvPr/>
              </p:nvSpPr>
              <p:spPr bwMode="auto">
                <a:xfrm>
                  <a:off x="4108" y="1273"/>
                  <a:ext cx="22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879" name="Text Box 15"/>
                <p:cNvSpPr txBox="1">
                  <a:spLocks noChangeArrowheads="1"/>
                </p:cNvSpPr>
                <p:nvPr/>
              </p:nvSpPr>
              <p:spPr bwMode="auto">
                <a:xfrm>
                  <a:off x="4108" y="125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2</a:t>
                  </a:r>
                  <a:endParaRPr lang="en-GB" altLang="en-US" sz="2400">
                    <a:solidFill>
                      <a:srgbClr val="010066"/>
                    </a:solidFill>
                  </a:endParaRPr>
                </a:p>
              </p:txBody>
            </p:sp>
          </p:grpSp>
        </p:grpSp>
        <p:sp>
          <p:nvSpPr>
            <p:cNvPr id="36880" name="Rectangle 16"/>
            <p:cNvSpPr>
              <a:spLocks noChangeArrowheads="1"/>
            </p:cNvSpPr>
            <p:nvPr/>
          </p:nvSpPr>
          <p:spPr bwMode="auto">
            <a:xfrm>
              <a:off x="2519" y="1117"/>
              <a:ext cx="723" cy="537"/>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6881" name="Group 17"/>
          <p:cNvGrpSpPr>
            <a:grpSpLocks/>
          </p:cNvGrpSpPr>
          <p:nvPr/>
        </p:nvGrpSpPr>
        <p:grpSpPr bwMode="auto">
          <a:xfrm>
            <a:off x="3816350" y="5192713"/>
            <a:ext cx="1512888" cy="852487"/>
            <a:chOff x="3651" y="3271"/>
            <a:chExt cx="953" cy="537"/>
          </a:xfrm>
        </p:grpSpPr>
        <p:grpSp>
          <p:nvGrpSpPr>
            <p:cNvPr id="36882" name="Group 18"/>
            <p:cNvGrpSpPr>
              <a:grpSpLocks/>
            </p:cNvGrpSpPr>
            <p:nvPr/>
          </p:nvGrpSpPr>
          <p:grpSpPr bwMode="auto">
            <a:xfrm>
              <a:off x="3739" y="3271"/>
              <a:ext cx="778" cy="537"/>
              <a:chOff x="3750" y="3271"/>
              <a:chExt cx="778" cy="537"/>
            </a:xfrm>
          </p:grpSpPr>
          <p:sp>
            <p:nvSpPr>
              <p:cNvPr id="36883" name="Text Box 19"/>
              <p:cNvSpPr txBox="1">
                <a:spLocks noChangeArrowheads="1"/>
              </p:cNvSpPr>
              <p:nvPr/>
            </p:nvSpPr>
            <p:spPr bwMode="auto">
              <a:xfrm>
                <a:off x="3750" y="3395"/>
                <a:ext cx="4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endParaRPr lang="el-GR" altLang="en-US" sz="2400" i="1">
                  <a:solidFill>
                    <a:srgbClr val="010066"/>
                  </a:solidFill>
                  <a:latin typeface="Times New Roman" panose="02020603050405020304" pitchFamily="18" charset="0"/>
                  <a:cs typeface="Arial" panose="020B0604020202020204" pitchFamily="34" charset="0"/>
                </a:endParaRPr>
              </a:p>
            </p:txBody>
          </p:sp>
          <p:grpSp>
            <p:nvGrpSpPr>
              <p:cNvPr id="36884" name="Group 20"/>
              <p:cNvGrpSpPr>
                <a:grpSpLocks/>
              </p:cNvGrpSpPr>
              <p:nvPr/>
            </p:nvGrpSpPr>
            <p:grpSpPr bwMode="auto">
              <a:xfrm>
                <a:off x="4150" y="3271"/>
                <a:ext cx="378" cy="537"/>
                <a:chOff x="4307" y="3271"/>
                <a:chExt cx="378" cy="537"/>
              </a:xfrm>
            </p:grpSpPr>
            <p:sp>
              <p:nvSpPr>
                <p:cNvPr id="36885" name="Text Box 21"/>
                <p:cNvSpPr txBox="1">
                  <a:spLocks noChangeArrowheads="1"/>
                </p:cNvSpPr>
                <p:nvPr/>
              </p:nvSpPr>
              <p:spPr bwMode="auto">
                <a:xfrm>
                  <a:off x="4307" y="3271"/>
                  <a:ext cx="3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l-GR" altLang="en-US" sz="2400" i="1">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rPr>
                    <a:t>d</a:t>
                  </a:r>
                  <a:r>
                    <a:rPr lang="en-US" altLang="en-US" sz="2400" baseline="30000">
                      <a:solidFill>
                        <a:srgbClr val="010066"/>
                      </a:solidFill>
                    </a:rPr>
                    <a:t>2</a:t>
                  </a:r>
                  <a:endParaRPr lang="el-GR" altLang="en-US" sz="2400" baseline="30000">
                    <a:solidFill>
                      <a:srgbClr val="010066"/>
                    </a:solidFill>
                  </a:endParaRPr>
                </a:p>
              </p:txBody>
            </p:sp>
            <p:sp>
              <p:nvSpPr>
                <p:cNvPr id="36886" name="Line 22"/>
                <p:cNvSpPr>
                  <a:spLocks noChangeShapeType="1"/>
                </p:cNvSpPr>
                <p:nvPr/>
              </p:nvSpPr>
              <p:spPr bwMode="auto">
                <a:xfrm>
                  <a:off x="4327" y="3540"/>
                  <a:ext cx="33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887" name="Text Box 23"/>
                <p:cNvSpPr txBox="1">
                  <a:spLocks noChangeArrowheads="1"/>
                </p:cNvSpPr>
                <p:nvPr/>
              </p:nvSpPr>
              <p:spPr bwMode="auto">
                <a:xfrm>
                  <a:off x="4384" y="3520"/>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4</a:t>
                  </a:r>
                  <a:endParaRPr lang="en-GB" altLang="en-US" sz="2400">
                    <a:solidFill>
                      <a:srgbClr val="010066"/>
                    </a:solidFill>
                  </a:endParaRPr>
                </a:p>
              </p:txBody>
            </p:sp>
          </p:grpSp>
        </p:grpSp>
        <p:sp>
          <p:nvSpPr>
            <p:cNvPr id="36888" name="Rectangle 24"/>
            <p:cNvSpPr>
              <a:spLocks noChangeArrowheads="1"/>
            </p:cNvSpPr>
            <p:nvPr/>
          </p:nvSpPr>
          <p:spPr bwMode="auto">
            <a:xfrm>
              <a:off x="3651" y="3271"/>
              <a:ext cx="953" cy="537"/>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7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6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1" grpId="0" animBg="1"/>
      <p:bldP spid="368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38915"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38916" name="Rectangle 4"/>
          <p:cNvSpPr>
            <a:spLocks noGrp="1" noChangeArrowheads="1"/>
          </p:cNvSpPr>
          <p:nvPr>
            <p:ph type="title" idx="4294967295"/>
          </p:nvPr>
        </p:nvSpPr>
        <p:spPr>
          <a:xfrm>
            <a:off x="150813" y="150813"/>
            <a:ext cx="7805737" cy="633412"/>
          </a:xfrm>
          <a:noFill/>
          <a:ln/>
        </p:spPr>
        <p:txBody>
          <a:bodyPr/>
          <a:lstStyle/>
          <a:p>
            <a:pPr algn="l"/>
            <a:r>
              <a:rPr lang="en-US" altLang="en-US" sz="2800" b="1" dirty="0">
                <a:solidFill>
                  <a:srgbClr val="010066"/>
                </a:solidFill>
                <a:latin typeface="Arial" panose="020B0604020202020204" pitchFamily="34" charset="0"/>
                <a:ea typeface="+mn-ea"/>
                <a:cs typeface="+mn-cs"/>
              </a:rPr>
              <a:t>The area of a circle </a:t>
            </a:r>
            <a:endParaRPr lang="en-GB" altLang="en-US" sz="2800" b="1" dirty="0">
              <a:solidFill>
                <a:srgbClr val="010066"/>
              </a:solidFill>
              <a:latin typeface="Arial" panose="020B0604020202020204" pitchFamily="34" charset="0"/>
              <a:ea typeface="+mn-ea"/>
              <a:cs typeface="+mn-cs"/>
            </a:endParaRPr>
          </a:p>
        </p:txBody>
      </p:sp>
      <p:sp>
        <p:nvSpPr>
          <p:cNvPr id="38917" name="Text Box 5"/>
          <p:cNvSpPr txBox="1">
            <a:spLocks noChangeArrowheads="1"/>
          </p:cNvSpPr>
          <p:nvPr/>
        </p:nvSpPr>
        <p:spPr bwMode="auto">
          <a:xfrm>
            <a:off x="303213" y="1144588"/>
            <a:ext cx="717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Use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a:solidFill>
                  <a:srgbClr val="010066"/>
                </a:solidFill>
                <a:cs typeface="Arial" panose="020B0604020202020204" pitchFamily="34" charset="0"/>
              </a:rPr>
              <a:t> = 3.14 to find the area of the following circles:</a:t>
            </a:r>
            <a:endParaRPr lang="el-GR" altLang="en-US" sz="2400">
              <a:solidFill>
                <a:srgbClr val="010066"/>
              </a:solidFill>
              <a:cs typeface="Arial" panose="020B0604020202020204" pitchFamily="34" charset="0"/>
            </a:endParaRPr>
          </a:p>
        </p:txBody>
      </p:sp>
      <p:sp>
        <p:nvSpPr>
          <p:cNvPr id="38918" name="Text Box 6"/>
          <p:cNvSpPr txBox="1">
            <a:spLocks noChangeArrowheads="1"/>
          </p:cNvSpPr>
          <p:nvPr/>
        </p:nvSpPr>
        <p:spPr bwMode="auto">
          <a:xfrm>
            <a:off x="2030413" y="2224088"/>
            <a:ext cx="1119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cs typeface="Arial" panose="020B0604020202020204" pitchFamily="34" charset="0"/>
              </a:rPr>
              <a:t>r</a:t>
            </a:r>
            <a:r>
              <a:rPr lang="en-US" altLang="en-US" sz="2400" baseline="30000">
                <a:solidFill>
                  <a:srgbClr val="010066"/>
                </a:solidFill>
                <a:cs typeface="Arial" panose="020B0604020202020204" pitchFamily="34" charset="0"/>
              </a:rPr>
              <a:t>2</a:t>
            </a:r>
            <a:endParaRPr lang="el-GR" altLang="en-US" sz="2400" baseline="30000">
              <a:solidFill>
                <a:srgbClr val="010066"/>
              </a:solidFill>
              <a:cs typeface="Arial" panose="020B0604020202020204" pitchFamily="34" charset="0"/>
            </a:endParaRPr>
          </a:p>
        </p:txBody>
      </p:sp>
      <p:grpSp>
        <p:nvGrpSpPr>
          <p:cNvPr id="38919" name="Group 7"/>
          <p:cNvGrpSpPr>
            <a:grpSpLocks/>
          </p:cNvGrpSpPr>
          <p:nvPr/>
        </p:nvGrpSpPr>
        <p:grpSpPr bwMode="auto">
          <a:xfrm>
            <a:off x="517525" y="2152650"/>
            <a:ext cx="1439863" cy="1439863"/>
            <a:chOff x="326" y="1356"/>
            <a:chExt cx="907" cy="907"/>
          </a:xfrm>
        </p:grpSpPr>
        <p:sp>
          <p:nvSpPr>
            <p:cNvPr id="38920" name="Oval 8"/>
            <p:cNvSpPr>
              <a:spLocks noChangeArrowheads="1"/>
            </p:cNvSpPr>
            <p:nvPr/>
          </p:nvSpPr>
          <p:spPr bwMode="auto">
            <a:xfrm rot="1800000">
              <a:off x="326" y="1356"/>
              <a:ext cx="907" cy="907"/>
            </a:xfrm>
            <a:prstGeom prst="ellipse">
              <a:avLst/>
            </a:prstGeom>
            <a:gradFill rotWithShape="1">
              <a:gsLst>
                <a:gs pos="0">
                  <a:srgbClr val="FFCC00"/>
                </a:gs>
                <a:gs pos="100000">
                  <a:srgbClr val="FFE579"/>
                </a:gs>
              </a:gsLst>
              <a:lin ang="1890000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21" name="Line 9"/>
            <p:cNvSpPr>
              <a:spLocks noChangeShapeType="1"/>
            </p:cNvSpPr>
            <p:nvPr/>
          </p:nvSpPr>
          <p:spPr bwMode="auto">
            <a:xfrm rot="1800000">
              <a:off x="357" y="1697"/>
              <a:ext cx="453"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2" name="Text Box 10"/>
            <p:cNvSpPr txBox="1">
              <a:spLocks noChangeArrowheads="1"/>
            </p:cNvSpPr>
            <p:nvPr/>
          </p:nvSpPr>
          <p:spPr bwMode="auto">
            <a:xfrm>
              <a:off x="579" y="1497"/>
              <a:ext cx="4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rgbClr val="010066"/>
                  </a:solidFill>
                </a:rPr>
                <a:t>2 cm</a:t>
              </a:r>
              <a:endParaRPr lang="en-GB" altLang="en-US" sz="2000">
                <a:solidFill>
                  <a:srgbClr val="010066"/>
                </a:solidFill>
              </a:endParaRPr>
            </a:p>
          </p:txBody>
        </p:sp>
      </p:grpSp>
      <p:sp>
        <p:nvSpPr>
          <p:cNvPr id="38923" name="Text Box 11"/>
          <p:cNvSpPr txBox="1">
            <a:spLocks noChangeArrowheads="1"/>
          </p:cNvSpPr>
          <p:nvPr/>
        </p:nvSpPr>
        <p:spPr bwMode="auto">
          <a:xfrm>
            <a:off x="2317750" y="2773363"/>
            <a:ext cx="1668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3.14 × 2</a:t>
            </a:r>
            <a:r>
              <a:rPr lang="en-US" altLang="en-US" sz="2400" baseline="30000">
                <a:solidFill>
                  <a:srgbClr val="010066"/>
                </a:solidFill>
              </a:rPr>
              <a:t>2</a:t>
            </a:r>
            <a:endParaRPr lang="en-GB" altLang="en-US" sz="2400" baseline="30000">
              <a:solidFill>
                <a:srgbClr val="010066"/>
              </a:solidFill>
            </a:endParaRPr>
          </a:p>
        </p:txBody>
      </p:sp>
      <p:sp>
        <p:nvSpPr>
          <p:cNvPr id="38924" name="Text Box 12"/>
          <p:cNvSpPr txBox="1">
            <a:spLocks noChangeArrowheads="1"/>
          </p:cNvSpPr>
          <p:nvPr/>
        </p:nvSpPr>
        <p:spPr bwMode="auto">
          <a:xfrm>
            <a:off x="2317750" y="3322638"/>
            <a:ext cx="1847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a:t>
            </a:r>
            <a:r>
              <a:rPr lang="en-US" altLang="en-US" sz="2400" b="1">
                <a:solidFill>
                  <a:srgbClr val="FF6600"/>
                </a:solidFill>
              </a:rPr>
              <a:t>12.56 cm</a:t>
            </a:r>
            <a:r>
              <a:rPr lang="en-US" altLang="en-US" sz="2400" b="1" baseline="30000">
                <a:solidFill>
                  <a:srgbClr val="FF6600"/>
                </a:solidFill>
              </a:rPr>
              <a:t>2</a:t>
            </a:r>
            <a:endParaRPr lang="en-GB" altLang="en-US" sz="2400" b="1" baseline="30000">
              <a:solidFill>
                <a:srgbClr val="FF6600"/>
              </a:solidFill>
            </a:endParaRPr>
          </a:p>
        </p:txBody>
      </p:sp>
      <p:sp>
        <p:nvSpPr>
          <p:cNvPr id="38925" name="Text Box 13"/>
          <p:cNvSpPr txBox="1">
            <a:spLocks noChangeArrowheads="1"/>
          </p:cNvSpPr>
          <p:nvPr/>
        </p:nvSpPr>
        <p:spPr bwMode="auto">
          <a:xfrm>
            <a:off x="6335713" y="2224088"/>
            <a:ext cx="1119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rPr>
              <a:t>r</a:t>
            </a:r>
            <a:r>
              <a:rPr lang="en-US" altLang="en-US" sz="2400" baseline="30000">
                <a:solidFill>
                  <a:srgbClr val="010066"/>
                </a:solidFill>
              </a:rPr>
              <a:t>2</a:t>
            </a:r>
            <a:endParaRPr lang="el-GR" altLang="en-US" sz="2400" i="1">
              <a:solidFill>
                <a:srgbClr val="010066"/>
              </a:solidFill>
              <a:latin typeface="Times New Roman" panose="02020603050405020304" pitchFamily="18" charset="0"/>
              <a:cs typeface="Arial" panose="020B0604020202020204" pitchFamily="34" charset="0"/>
            </a:endParaRPr>
          </a:p>
        </p:txBody>
      </p:sp>
      <p:grpSp>
        <p:nvGrpSpPr>
          <p:cNvPr id="38926" name="Group 14"/>
          <p:cNvGrpSpPr>
            <a:grpSpLocks/>
          </p:cNvGrpSpPr>
          <p:nvPr/>
        </p:nvGrpSpPr>
        <p:grpSpPr bwMode="auto">
          <a:xfrm>
            <a:off x="4822825" y="2152650"/>
            <a:ext cx="1439863" cy="1439863"/>
            <a:chOff x="3038" y="1356"/>
            <a:chExt cx="907" cy="907"/>
          </a:xfrm>
        </p:grpSpPr>
        <p:sp>
          <p:nvSpPr>
            <p:cNvPr id="38927" name="Oval 15"/>
            <p:cNvSpPr>
              <a:spLocks noChangeArrowheads="1"/>
            </p:cNvSpPr>
            <p:nvPr/>
          </p:nvSpPr>
          <p:spPr bwMode="auto">
            <a:xfrm rot="1800000">
              <a:off x="3038" y="1356"/>
              <a:ext cx="907" cy="907"/>
            </a:xfrm>
            <a:prstGeom prst="ellipse">
              <a:avLst/>
            </a:prstGeom>
            <a:gradFill rotWithShape="1">
              <a:gsLst>
                <a:gs pos="0">
                  <a:srgbClr val="BA97D1"/>
                </a:gs>
                <a:gs pos="100000">
                  <a:srgbClr val="D0B8E0"/>
                </a:gs>
              </a:gsLst>
              <a:lin ang="1890000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28" name="Line 16"/>
            <p:cNvSpPr>
              <a:spLocks noChangeShapeType="1"/>
            </p:cNvSpPr>
            <p:nvPr/>
          </p:nvSpPr>
          <p:spPr bwMode="auto">
            <a:xfrm rot="4200000">
              <a:off x="3038" y="1810"/>
              <a:ext cx="907"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9" name="Text Box 17"/>
            <p:cNvSpPr txBox="1">
              <a:spLocks noChangeArrowheads="1"/>
            </p:cNvSpPr>
            <p:nvPr/>
          </p:nvSpPr>
          <p:spPr bwMode="auto">
            <a:xfrm>
              <a:off x="3469" y="1622"/>
              <a:ext cx="47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rgbClr val="010066"/>
                  </a:solidFill>
                </a:rPr>
                <a:t>10 m</a:t>
              </a:r>
              <a:endParaRPr lang="en-GB" altLang="en-US" sz="2000">
                <a:solidFill>
                  <a:srgbClr val="010066"/>
                </a:solidFill>
              </a:endParaRPr>
            </a:p>
          </p:txBody>
        </p:sp>
      </p:grpSp>
      <p:sp>
        <p:nvSpPr>
          <p:cNvPr id="38930" name="Text Box 18"/>
          <p:cNvSpPr txBox="1">
            <a:spLocks noChangeArrowheads="1"/>
          </p:cNvSpPr>
          <p:nvPr/>
        </p:nvSpPr>
        <p:spPr bwMode="auto">
          <a:xfrm>
            <a:off x="6623050" y="2773363"/>
            <a:ext cx="1668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3.14 × 5</a:t>
            </a:r>
            <a:r>
              <a:rPr lang="en-US" altLang="en-US" sz="2400" baseline="30000">
                <a:solidFill>
                  <a:srgbClr val="010066"/>
                </a:solidFill>
              </a:rPr>
              <a:t>2</a:t>
            </a:r>
            <a:endParaRPr lang="en-GB" altLang="en-US" sz="2400" baseline="30000">
              <a:solidFill>
                <a:srgbClr val="010066"/>
              </a:solidFill>
            </a:endParaRPr>
          </a:p>
        </p:txBody>
      </p:sp>
      <p:sp>
        <p:nvSpPr>
          <p:cNvPr id="38931" name="Text Box 19"/>
          <p:cNvSpPr txBox="1">
            <a:spLocks noChangeArrowheads="1"/>
          </p:cNvSpPr>
          <p:nvPr/>
        </p:nvSpPr>
        <p:spPr bwMode="auto">
          <a:xfrm>
            <a:off x="6623050" y="3322638"/>
            <a:ext cx="1508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a:t>
            </a:r>
            <a:r>
              <a:rPr lang="en-US" altLang="en-US" sz="2400" b="1">
                <a:solidFill>
                  <a:srgbClr val="FF6600"/>
                </a:solidFill>
              </a:rPr>
              <a:t>78.5 m</a:t>
            </a:r>
            <a:r>
              <a:rPr lang="en-US" altLang="en-US" sz="2400" b="1" baseline="30000">
                <a:solidFill>
                  <a:srgbClr val="FF6600"/>
                </a:solidFill>
              </a:rPr>
              <a:t>2</a:t>
            </a:r>
            <a:endParaRPr lang="en-GB" altLang="en-US" sz="2400" b="1" baseline="30000">
              <a:solidFill>
                <a:srgbClr val="FF6600"/>
              </a:solidFill>
            </a:endParaRPr>
          </a:p>
        </p:txBody>
      </p:sp>
      <p:sp>
        <p:nvSpPr>
          <p:cNvPr id="38932" name="Text Box 20"/>
          <p:cNvSpPr txBox="1">
            <a:spLocks noChangeArrowheads="1"/>
          </p:cNvSpPr>
          <p:nvPr/>
        </p:nvSpPr>
        <p:spPr bwMode="auto">
          <a:xfrm>
            <a:off x="2030413" y="4384675"/>
            <a:ext cx="1119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rPr>
              <a:t>r</a:t>
            </a:r>
            <a:r>
              <a:rPr lang="en-US" altLang="en-US" sz="2400" baseline="30000">
                <a:solidFill>
                  <a:srgbClr val="010066"/>
                </a:solidFill>
              </a:rPr>
              <a:t>2</a:t>
            </a:r>
            <a:endParaRPr lang="el-GR" altLang="en-US" sz="2400" i="1">
              <a:solidFill>
                <a:srgbClr val="010066"/>
              </a:solidFill>
              <a:latin typeface="Times New Roman" panose="02020603050405020304" pitchFamily="18" charset="0"/>
              <a:cs typeface="Arial" panose="020B0604020202020204" pitchFamily="34" charset="0"/>
            </a:endParaRPr>
          </a:p>
        </p:txBody>
      </p:sp>
      <p:grpSp>
        <p:nvGrpSpPr>
          <p:cNvPr id="38933" name="Group 21"/>
          <p:cNvGrpSpPr>
            <a:grpSpLocks/>
          </p:cNvGrpSpPr>
          <p:nvPr/>
        </p:nvGrpSpPr>
        <p:grpSpPr bwMode="auto">
          <a:xfrm>
            <a:off x="517525" y="4313238"/>
            <a:ext cx="1439863" cy="1439862"/>
            <a:chOff x="326" y="2717"/>
            <a:chExt cx="907" cy="907"/>
          </a:xfrm>
        </p:grpSpPr>
        <p:sp>
          <p:nvSpPr>
            <p:cNvPr id="38934" name="Oval 22"/>
            <p:cNvSpPr>
              <a:spLocks noChangeArrowheads="1"/>
            </p:cNvSpPr>
            <p:nvPr/>
          </p:nvSpPr>
          <p:spPr bwMode="auto">
            <a:xfrm rot="1800000">
              <a:off x="326" y="2717"/>
              <a:ext cx="907" cy="907"/>
            </a:xfrm>
            <a:prstGeom prst="ellipse">
              <a:avLst/>
            </a:prstGeom>
            <a:gradFill rotWithShape="1">
              <a:gsLst>
                <a:gs pos="0">
                  <a:srgbClr val="FF3300"/>
                </a:gs>
                <a:gs pos="100000">
                  <a:srgbClr val="FFA893"/>
                </a:gs>
              </a:gsLst>
              <a:lin ang="1890000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35" name="Line 23"/>
            <p:cNvSpPr>
              <a:spLocks noChangeShapeType="1"/>
            </p:cNvSpPr>
            <p:nvPr/>
          </p:nvSpPr>
          <p:spPr bwMode="auto">
            <a:xfrm rot="19980000" flipH="1" flipV="1">
              <a:off x="351" y="3273"/>
              <a:ext cx="453"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36" name="Text Box 24"/>
            <p:cNvSpPr txBox="1">
              <a:spLocks noChangeArrowheads="1"/>
            </p:cNvSpPr>
            <p:nvPr/>
          </p:nvSpPr>
          <p:spPr bwMode="auto">
            <a:xfrm>
              <a:off x="579" y="3204"/>
              <a:ext cx="6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rgbClr val="010066"/>
                  </a:solidFill>
                </a:rPr>
                <a:t>23 mm</a:t>
              </a:r>
              <a:endParaRPr lang="en-GB" altLang="en-US" sz="2000">
                <a:solidFill>
                  <a:srgbClr val="010066"/>
                </a:solidFill>
              </a:endParaRPr>
            </a:p>
          </p:txBody>
        </p:sp>
      </p:grpSp>
      <p:sp>
        <p:nvSpPr>
          <p:cNvPr id="38937" name="Text Box 25"/>
          <p:cNvSpPr txBox="1">
            <a:spLocks noChangeArrowheads="1"/>
          </p:cNvSpPr>
          <p:nvPr/>
        </p:nvSpPr>
        <p:spPr bwMode="auto">
          <a:xfrm>
            <a:off x="2317750" y="4933950"/>
            <a:ext cx="1838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3.14 × 23</a:t>
            </a:r>
            <a:r>
              <a:rPr lang="en-US" altLang="en-US" sz="2400" baseline="30000">
                <a:solidFill>
                  <a:srgbClr val="010066"/>
                </a:solidFill>
              </a:rPr>
              <a:t>2</a:t>
            </a:r>
            <a:endParaRPr lang="en-GB" altLang="en-US" sz="2400" baseline="30000">
              <a:solidFill>
                <a:srgbClr val="010066"/>
              </a:solidFill>
            </a:endParaRPr>
          </a:p>
        </p:txBody>
      </p:sp>
      <p:sp>
        <p:nvSpPr>
          <p:cNvPr id="38938" name="Text Box 26"/>
          <p:cNvSpPr txBox="1">
            <a:spLocks noChangeArrowheads="1"/>
          </p:cNvSpPr>
          <p:nvPr/>
        </p:nvSpPr>
        <p:spPr bwMode="auto">
          <a:xfrm>
            <a:off x="2317750" y="5483225"/>
            <a:ext cx="2289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a:t>
            </a:r>
            <a:r>
              <a:rPr lang="en-US" altLang="en-US" sz="2400" b="1">
                <a:solidFill>
                  <a:srgbClr val="FF6600"/>
                </a:solidFill>
              </a:rPr>
              <a:t>1661.06 mm</a:t>
            </a:r>
            <a:r>
              <a:rPr lang="en-US" altLang="en-US" sz="2400" b="1" baseline="30000">
                <a:solidFill>
                  <a:srgbClr val="FF6600"/>
                </a:solidFill>
              </a:rPr>
              <a:t>2</a:t>
            </a:r>
            <a:endParaRPr lang="en-GB" altLang="en-US" sz="2400" b="1" baseline="30000">
              <a:solidFill>
                <a:srgbClr val="FF6600"/>
              </a:solidFill>
            </a:endParaRPr>
          </a:p>
        </p:txBody>
      </p:sp>
      <p:sp>
        <p:nvSpPr>
          <p:cNvPr id="38939" name="Text Box 27"/>
          <p:cNvSpPr txBox="1">
            <a:spLocks noChangeArrowheads="1"/>
          </p:cNvSpPr>
          <p:nvPr/>
        </p:nvSpPr>
        <p:spPr bwMode="auto">
          <a:xfrm>
            <a:off x="6334125" y="4384675"/>
            <a:ext cx="1119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i="1">
                <a:solidFill>
                  <a:srgbClr val="010066"/>
                </a:solidFill>
                <a:latin typeface="Times New Roman" panose="02020603050405020304" pitchFamily="18" charset="0"/>
              </a:rPr>
              <a:t>r</a:t>
            </a:r>
            <a:r>
              <a:rPr lang="en-US" altLang="en-US" sz="2400" baseline="30000">
                <a:solidFill>
                  <a:srgbClr val="010066"/>
                </a:solidFill>
              </a:rPr>
              <a:t>2</a:t>
            </a:r>
            <a:endParaRPr lang="el-GR" altLang="en-US" sz="2400" baseline="30000">
              <a:solidFill>
                <a:srgbClr val="010066"/>
              </a:solidFill>
            </a:endParaRPr>
          </a:p>
        </p:txBody>
      </p:sp>
      <p:grpSp>
        <p:nvGrpSpPr>
          <p:cNvPr id="38940" name="Group 28"/>
          <p:cNvGrpSpPr>
            <a:grpSpLocks/>
          </p:cNvGrpSpPr>
          <p:nvPr/>
        </p:nvGrpSpPr>
        <p:grpSpPr bwMode="auto">
          <a:xfrm>
            <a:off x="4814888" y="4313238"/>
            <a:ext cx="1447800" cy="1439862"/>
            <a:chOff x="3033" y="2717"/>
            <a:chExt cx="912" cy="907"/>
          </a:xfrm>
        </p:grpSpPr>
        <p:sp>
          <p:nvSpPr>
            <p:cNvPr id="38941" name="Oval 29"/>
            <p:cNvSpPr>
              <a:spLocks noChangeArrowheads="1"/>
            </p:cNvSpPr>
            <p:nvPr/>
          </p:nvSpPr>
          <p:spPr bwMode="auto">
            <a:xfrm rot="1800000">
              <a:off x="3038" y="2717"/>
              <a:ext cx="907" cy="907"/>
            </a:xfrm>
            <a:prstGeom prst="ellipse">
              <a:avLst/>
            </a:prstGeom>
            <a:gradFill rotWithShape="1">
              <a:gsLst>
                <a:gs pos="0">
                  <a:srgbClr val="3399FF"/>
                </a:gs>
                <a:gs pos="100000">
                  <a:srgbClr val="8FC7FF"/>
                </a:gs>
              </a:gsLst>
              <a:lin ang="1890000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42" name="Line 30"/>
            <p:cNvSpPr>
              <a:spLocks noChangeShapeType="1"/>
            </p:cNvSpPr>
            <p:nvPr/>
          </p:nvSpPr>
          <p:spPr bwMode="auto">
            <a:xfrm rot="20700000">
              <a:off x="3033" y="3170"/>
              <a:ext cx="907"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43" name="Text Box 31"/>
            <p:cNvSpPr txBox="1">
              <a:spLocks noChangeArrowheads="1"/>
            </p:cNvSpPr>
            <p:nvPr/>
          </p:nvSpPr>
          <p:spPr bwMode="auto">
            <a:xfrm>
              <a:off x="3099" y="2925"/>
              <a:ext cx="55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rgbClr val="010066"/>
                  </a:solidFill>
                </a:rPr>
                <a:t>78 cm</a:t>
              </a:r>
              <a:endParaRPr lang="en-GB" altLang="en-US" sz="2000">
                <a:solidFill>
                  <a:srgbClr val="010066"/>
                </a:solidFill>
              </a:endParaRPr>
            </a:p>
          </p:txBody>
        </p:sp>
      </p:grpSp>
      <p:sp>
        <p:nvSpPr>
          <p:cNvPr id="38944" name="Text Box 32"/>
          <p:cNvSpPr txBox="1">
            <a:spLocks noChangeArrowheads="1"/>
          </p:cNvSpPr>
          <p:nvPr/>
        </p:nvSpPr>
        <p:spPr bwMode="auto">
          <a:xfrm>
            <a:off x="6621463" y="4933950"/>
            <a:ext cx="1838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3.14 × 39</a:t>
            </a:r>
            <a:r>
              <a:rPr lang="en-US" altLang="en-US" sz="2400" baseline="30000">
                <a:solidFill>
                  <a:srgbClr val="010066"/>
                </a:solidFill>
              </a:rPr>
              <a:t>2</a:t>
            </a:r>
            <a:endParaRPr lang="en-GB" altLang="en-US" sz="2400" baseline="30000">
              <a:solidFill>
                <a:srgbClr val="010066"/>
              </a:solidFill>
            </a:endParaRPr>
          </a:p>
        </p:txBody>
      </p:sp>
      <p:sp>
        <p:nvSpPr>
          <p:cNvPr id="38945" name="Text Box 33"/>
          <p:cNvSpPr txBox="1">
            <a:spLocks noChangeArrowheads="1"/>
          </p:cNvSpPr>
          <p:nvPr/>
        </p:nvSpPr>
        <p:spPr bwMode="auto">
          <a:xfrm>
            <a:off x="6621463" y="5483225"/>
            <a:ext cx="2187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a:t>
            </a:r>
            <a:r>
              <a:rPr lang="en-US" altLang="en-US" sz="2400" b="1">
                <a:solidFill>
                  <a:srgbClr val="FF6600"/>
                </a:solidFill>
              </a:rPr>
              <a:t>4775.94 cm</a:t>
            </a:r>
            <a:r>
              <a:rPr lang="en-US" altLang="en-US" sz="2400" b="1" baseline="30000">
                <a:solidFill>
                  <a:srgbClr val="FF6600"/>
                </a:solidFill>
              </a:rPr>
              <a:t>2</a:t>
            </a:r>
            <a:endParaRPr lang="en-GB" altLang="en-US" sz="2400" b="1" baseline="3000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89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3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3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93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93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93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894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93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894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89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P spid="38923" grpId="0"/>
      <p:bldP spid="38924" grpId="0"/>
      <p:bldP spid="38925" grpId="0"/>
      <p:bldP spid="38930" grpId="0"/>
      <p:bldP spid="38931" grpId="0"/>
      <p:bldP spid="38932" grpId="0"/>
      <p:bldP spid="38937" grpId="0"/>
      <p:bldP spid="38938" grpId="0"/>
      <p:bldP spid="38939" grpId="0"/>
      <p:bldP spid="38944" grpId="0"/>
      <p:bldP spid="389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left_button">
            <a:hlinkClick r:id="" action="ppaction://hlinkshowjump?jump=previous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45059" name="Rectangle 3"/>
          <p:cNvSpPr>
            <a:spLocks noGrp="1" noChangeArrowheads="1"/>
          </p:cNvSpPr>
          <p:nvPr>
            <p:ph type="title" idx="4294967295"/>
          </p:nvPr>
        </p:nvSpPr>
        <p:spPr>
          <a:xfrm>
            <a:off x="150813" y="150813"/>
            <a:ext cx="7805737" cy="633412"/>
          </a:xfrm>
          <a:noFill/>
          <a:ln/>
        </p:spPr>
        <p:txBody>
          <a:bodyPr/>
          <a:lstStyle/>
          <a:p>
            <a:pPr algn="l"/>
            <a:r>
              <a:rPr lang="en-US" altLang="en-US" sz="2800" b="1" dirty="0">
                <a:solidFill>
                  <a:srgbClr val="010066"/>
                </a:solidFill>
                <a:latin typeface="Arial" panose="020B0604020202020204" pitchFamily="34" charset="0"/>
                <a:ea typeface="+mn-ea"/>
                <a:cs typeface="+mn-cs"/>
              </a:rPr>
              <a:t>Area problem </a:t>
            </a:r>
            <a:endParaRPr lang="en-GB" altLang="en-US" sz="2800" b="1" dirty="0">
              <a:solidFill>
                <a:srgbClr val="010066"/>
              </a:solidFill>
              <a:latin typeface="Arial" panose="020B0604020202020204" pitchFamily="34" charset="0"/>
              <a:ea typeface="+mn-ea"/>
              <a:cs typeface="+mn-cs"/>
            </a:endParaRPr>
          </a:p>
        </p:txBody>
      </p:sp>
      <p:sp>
        <p:nvSpPr>
          <p:cNvPr id="45060" name="Text Box 4"/>
          <p:cNvSpPr txBox="1">
            <a:spLocks noChangeArrowheads="1"/>
          </p:cNvSpPr>
          <p:nvPr/>
        </p:nvSpPr>
        <p:spPr bwMode="auto">
          <a:xfrm>
            <a:off x="1484313" y="1143000"/>
            <a:ext cx="6173787" cy="485775"/>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2400">
                <a:solidFill>
                  <a:srgbClr val="010066"/>
                </a:solidFill>
              </a:rPr>
              <a:t>Find the shaded area to 2 decimal places.</a:t>
            </a:r>
            <a:endParaRPr lang="el-GR" altLang="en-US" sz="2400">
              <a:solidFill>
                <a:srgbClr val="010066"/>
              </a:solidFill>
              <a:cs typeface="Arial" panose="020B0604020202020204" pitchFamily="34" charset="0"/>
            </a:endParaRPr>
          </a:p>
        </p:txBody>
      </p:sp>
      <p:sp>
        <p:nvSpPr>
          <p:cNvPr id="45061" name="Text Box 5"/>
          <p:cNvSpPr txBox="1">
            <a:spLocks noChangeArrowheads="1"/>
          </p:cNvSpPr>
          <p:nvPr/>
        </p:nvSpPr>
        <p:spPr bwMode="auto">
          <a:xfrm>
            <a:off x="3417888" y="1906588"/>
            <a:ext cx="40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Area of the square = 12 × 12</a:t>
            </a:r>
            <a:endParaRPr lang="en-US" altLang="en-US" sz="2400">
              <a:solidFill>
                <a:srgbClr val="010066"/>
              </a:solidFill>
              <a:cs typeface="Arial" panose="020B0604020202020204" pitchFamily="34" charset="0"/>
            </a:endParaRPr>
          </a:p>
        </p:txBody>
      </p:sp>
      <p:grpSp>
        <p:nvGrpSpPr>
          <p:cNvPr id="45062" name="Group 6"/>
          <p:cNvGrpSpPr>
            <a:grpSpLocks/>
          </p:cNvGrpSpPr>
          <p:nvPr/>
        </p:nvGrpSpPr>
        <p:grpSpPr bwMode="auto">
          <a:xfrm>
            <a:off x="3417888" y="3084513"/>
            <a:ext cx="4146550" cy="901700"/>
            <a:chOff x="2381" y="1983"/>
            <a:chExt cx="2612" cy="568"/>
          </a:xfrm>
        </p:grpSpPr>
        <p:grpSp>
          <p:nvGrpSpPr>
            <p:cNvPr id="45063" name="Group 7"/>
            <p:cNvGrpSpPr>
              <a:grpSpLocks/>
            </p:cNvGrpSpPr>
            <p:nvPr/>
          </p:nvGrpSpPr>
          <p:grpSpPr bwMode="auto">
            <a:xfrm>
              <a:off x="3883" y="1983"/>
              <a:ext cx="223" cy="568"/>
              <a:chOff x="3542" y="2656"/>
              <a:chExt cx="223" cy="568"/>
            </a:xfrm>
          </p:grpSpPr>
          <p:sp>
            <p:nvSpPr>
              <p:cNvPr id="45064" name="Rectangle 8"/>
              <p:cNvSpPr>
                <a:spLocks noChangeArrowheads="1"/>
              </p:cNvSpPr>
              <p:nvPr/>
            </p:nvSpPr>
            <p:spPr bwMode="auto">
              <a:xfrm>
                <a:off x="3542" y="265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1</a:t>
                </a:r>
              </a:p>
            </p:txBody>
          </p:sp>
          <p:sp>
            <p:nvSpPr>
              <p:cNvPr id="45065" name="Line 9"/>
              <p:cNvSpPr>
                <a:spLocks noChangeShapeType="1"/>
              </p:cNvSpPr>
              <p:nvPr/>
            </p:nvSpPr>
            <p:spPr bwMode="auto">
              <a:xfrm>
                <a:off x="3545" y="2940"/>
                <a:ext cx="2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6" name="Rectangle 10"/>
              <p:cNvSpPr>
                <a:spLocks noChangeArrowheads="1"/>
              </p:cNvSpPr>
              <p:nvPr/>
            </p:nvSpPr>
            <p:spPr bwMode="auto">
              <a:xfrm>
                <a:off x="3542" y="293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4</a:t>
                </a:r>
              </a:p>
            </p:txBody>
          </p:sp>
        </p:grpSp>
        <p:sp>
          <p:nvSpPr>
            <p:cNvPr id="45067" name="Text Box 11"/>
            <p:cNvSpPr txBox="1">
              <a:spLocks noChangeArrowheads="1"/>
            </p:cNvSpPr>
            <p:nvPr/>
          </p:nvSpPr>
          <p:spPr bwMode="auto">
            <a:xfrm>
              <a:off x="2381" y="2124"/>
              <a:ext cx="26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Area of sector =       × </a:t>
              </a:r>
              <a:r>
                <a:rPr lang="el-GR" altLang="en-US" sz="2400">
                  <a:solidFill>
                    <a:srgbClr val="010066"/>
                  </a:solidFill>
                  <a:latin typeface="Times New Roman" panose="02020603050405020304" pitchFamily="18" charset="0"/>
                  <a:cs typeface="Times New Roman" panose="02020603050405020304" pitchFamily="18" charset="0"/>
                </a:rPr>
                <a:t>π</a:t>
              </a:r>
              <a:r>
                <a:rPr lang="en-US" altLang="en-US" sz="2400">
                  <a:solidFill>
                    <a:srgbClr val="010066"/>
                  </a:solidFill>
                  <a:cs typeface="Arial" panose="020B0604020202020204" pitchFamily="34" charset="0"/>
                </a:rPr>
                <a:t> × 12</a:t>
              </a:r>
              <a:r>
                <a:rPr lang="en-US" altLang="en-US" sz="2400" baseline="30000">
                  <a:solidFill>
                    <a:srgbClr val="010066"/>
                  </a:solidFill>
                  <a:cs typeface="Arial" panose="020B0604020202020204" pitchFamily="34" charset="0"/>
                </a:rPr>
                <a:t>2</a:t>
              </a:r>
              <a:endParaRPr lang="el-GR" altLang="en-US" sz="2400" baseline="30000">
                <a:solidFill>
                  <a:srgbClr val="010066"/>
                </a:solidFill>
                <a:cs typeface="Arial" panose="020B0604020202020204" pitchFamily="34" charset="0"/>
              </a:endParaRPr>
            </a:p>
          </p:txBody>
        </p:sp>
      </p:grpSp>
      <p:sp>
        <p:nvSpPr>
          <p:cNvPr id="45068" name="Text Box 12"/>
          <p:cNvSpPr txBox="1">
            <a:spLocks noChangeArrowheads="1"/>
          </p:cNvSpPr>
          <p:nvPr/>
        </p:nvSpPr>
        <p:spPr bwMode="auto">
          <a:xfrm>
            <a:off x="5397500" y="4076700"/>
            <a:ext cx="93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36</a:t>
            </a:r>
            <a:r>
              <a:rPr lang="el-GR" altLang="en-US" sz="2400">
                <a:solidFill>
                  <a:srgbClr val="010066"/>
                </a:solidFill>
                <a:latin typeface="Times New Roman" panose="02020603050405020304" pitchFamily="18" charset="0"/>
              </a:rPr>
              <a:t>π</a:t>
            </a:r>
            <a:endParaRPr lang="en-GB" altLang="en-US" sz="2400">
              <a:solidFill>
                <a:srgbClr val="010066"/>
              </a:solidFill>
              <a:latin typeface="Times New Roman" panose="02020603050405020304" pitchFamily="18" charset="0"/>
            </a:endParaRPr>
          </a:p>
        </p:txBody>
      </p:sp>
      <p:sp>
        <p:nvSpPr>
          <p:cNvPr id="45069" name="Rectangle 13"/>
          <p:cNvSpPr>
            <a:spLocks noChangeArrowheads="1"/>
          </p:cNvSpPr>
          <p:nvPr/>
        </p:nvSpPr>
        <p:spPr bwMode="auto">
          <a:xfrm>
            <a:off x="614363" y="2349500"/>
            <a:ext cx="2519362" cy="2519363"/>
          </a:xfrm>
          <a:prstGeom prst="rect">
            <a:avLst/>
          </a:prstGeom>
          <a:gradFill rotWithShape="1">
            <a:gsLst>
              <a:gs pos="0">
                <a:srgbClr val="FF3300"/>
              </a:gs>
              <a:gs pos="100000">
                <a:srgbClr val="FFA893"/>
              </a:gs>
            </a:gsLst>
            <a:lin ang="18900000" scaled="1"/>
          </a:gra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70" name="PubPieSlice"/>
          <p:cNvSpPr>
            <a:spLocks noEditPoints="1" noChangeArrowheads="1"/>
          </p:cNvSpPr>
          <p:nvPr/>
        </p:nvSpPr>
        <p:spPr bwMode="auto">
          <a:xfrm>
            <a:off x="611188" y="2349500"/>
            <a:ext cx="5038725" cy="5038725"/>
          </a:xfrm>
          <a:custGeom>
            <a:avLst/>
            <a:gdLst>
              <a:gd name="G0" fmla="+- 0 0 0"/>
              <a:gd name="G1" fmla="sin 10800 -5891189"/>
              <a:gd name="G2" fmla="cos 10800 -5891189"/>
              <a:gd name="G3" fmla="sin 10800 11796480"/>
              <a:gd name="G4" fmla="cos 10800 11796480"/>
              <a:gd name="G5" fmla="+- G1 10800 0"/>
              <a:gd name="G6" fmla="+- G2 10800 0"/>
              <a:gd name="G7" fmla="+- G3 10800 0"/>
              <a:gd name="G8" fmla="+- G4 10800 0"/>
              <a:gd name="G9" fmla="+- 10800 0 0"/>
              <a:gd name="T0" fmla="*/ 10820 w 21600"/>
              <a:gd name="T1" fmla="*/ 0 h 21600"/>
              <a:gd name="T2" fmla="*/ 10800 w 21600"/>
              <a:gd name="T3" fmla="*/ 10800 h 21600"/>
              <a:gd name="T4" fmla="*/ 0 w 21600"/>
              <a:gd name="T5" fmla="*/ 1080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0819" y="0"/>
                </a:moveTo>
                <a:cubicBezTo>
                  <a:pt x="10813" y="0"/>
                  <a:pt x="10806" y="0"/>
                  <a:pt x="10800" y="0"/>
                </a:cubicBezTo>
                <a:cubicBezTo>
                  <a:pt x="4835" y="0"/>
                  <a:pt x="0" y="4835"/>
                  <a:pt x="0" y="10799"/>
                </a:cubicBezTo>
                <a:lnTo>
                  <a:pt x="10800" y="10800"/>
                </a:lnTo>
                <a:close/>
              </a:path>
            </a:pathLst>
          </a:cu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GB"/>
          </a:p>
        </p:txBody>
      </p:sp>
      <p:sp>
        <p:nvSpPr>
          <p:cNvPr id="45071" name="Line 15"/>
          <p:cNvSpPr>
            <a:spLocks noChangeShapeType="1"/>
          </p:cNvSpPr>
          <p:nvPr/>
        </p:nvSpPr>
        <p:spPr bwMode="auto">
          <a:xfrm>
            <a:off x="611188" y="5072063"/>
            <a:ext cx="2519362" cy="0"/>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2" name="Text Box 16"/>
          <p:cNvSpPr txBox="1">
            <a:spLocks noChangeArrowheads="1"/>
          </p:cNvSpPr>
          <p:nvPr/>
        </p:nvSpPr>
        <p:spPr bwMode="auto">
          <a:xfrm>
            <a:off x="1476375" y="5103813"/>
            <a:ext cx="101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12 cm</a:t>
            </a:r>
            <a:endParaRPr lang="en-GB" altLang="en-US" sz="2400">
              <a:solidFill>
                <a:srgbClr val="010066"/>
              </a:solidFill>
            </a:endParaRPr>
          </a:p>
        </p:txBody>
      </p:sp>
      <p:sp>
        <p:nvSpPr>
          <p:cNvPr id="45073" name="Text Box 17"/>
          <p:cNvSpPr txBox="1">
            <a:spLocks noChangeArrowheads="1"/>
          </p:cNvSpPr>
          <p:nvPr/>
        </p:nvSpPr>
        <p:spPr bwMode="auto">
          <a:xfrm>
            <a:off x="6011863" y="2466975"/>
            <a:ext cx="1558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144 cm</a:t>
            </a:r>
            <a:r>
              <a:rPr lang="en-US" altLang="en-US" sz="2400" baseline="30000">
                <a:solidFill>
                  <a:srgbClr val="010066"/>
                </a:solidFill>
              </a:rPr>
              <a:t>2</a:t>
            </a:r>
            <a:endParaRPr lang="en-GB" altLang="en-US" sz="2400" baseline="30000">
              <a:solidFill>
                <a:srgbClr val="010066"/>
              </a:solidFill>
            </a:endParaRPr>
          </a:p>
        </p:txBody>
      </p:sp>
      <p:sp>
        <p:nvSpPr>
          <p:cNvPr id="45074" name="Text Box 18"/>
          <p:cNvSpPr txBox="1">
            <a:spLocks noChangeArrowheads="1"/>
          </p:cNvSpPr>
          <p:nvPr/>
        </p:nvSpPr>
        <p:spPr bwMode="auto">
          <a:xfrm>
            <a:off x="3417888" y="4797425"/>
            <a:ext cx="361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Shaded area = 144 – 36</a:t>
            </a:r>
            <a:r>
              <a:rPr lang="el-GR" altLang="en-US" sz="2400">
                <a:solidFill>
                  <a:srgbClr val="010066"/>
                </a:solidFill>
                <a:latin typeface="Times New Roman" panose="02020603050405020304" pitchFamily="18" charset="0"/>
                <a:cs typeface="Times New Roman" panose="02020603050405020304" pitchFamily="18" charset="0"/>
              </a:rPr>
              <a:t>π</a:t>
            </a:r>
          </a:p>
        </p:txBody>
      </p:sp>
      <p:sp>
        <p:nvSpPr>
          <p:cNvPr id="45075" name="Text Box 19"/>
          <p:cNvSpPr txBox="1">
            <a:spLocks noChangeArrowheads="1"/>
          </p:cNvSpPr>
          <p:nvPr/>
        </p:nvSpPr>
        <p:spPr bwMode="auto">
          <a:xfrm>
            <a:off x="5253038" y="5373688"/>
            <a:ext cx="330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rgbClr val="010066"/>
                </a:solidFill>
              </a:rPr>
              <a:t>= </a:t>
            </a:r>
            <a:r>
              <a:rPr lang="en-US" altLang="en-US" sz="2400" b="1">
                <a:solidFill>
                  <a:srgbClr val="FF6600"/>
                </a:solidFill>
              </a:rPr>
              <a:t>30.9 cm</a:t>
            </a:r>
            <a:r>
              <a:rPr lang="en-US" altLang="en-US" sz="2400" b="1" baseline="30000">
                <a:solidFill>
                  <a:srgbClr val="FF6600"/>
                </a:solidFill>
              </a:rPr>
              <a:t>2 </a:t>
            </a:r>
            <a:r>
              <a:rPr lang="en-US" altLang="en-US" sz="2400" b="1">
                <a:solidFill>
                  <a:srgbClr val="FF6600"/>
                </a:solidFill>
              </a:rPr>
              <a:t>(to 1 d.p.) </a:t>
            </a:r>
            <a:r>
              <a:rPr lang="en-US" altLang="en-US" sz="2400" b="1" baseline="30000">
                <a:solidFill>
                  <a:srgbClr val="FF6600"/>
                </a:solidFill>
              </a:rPr>
              <a:t>  </a:t>
            </a:r>
            <a:endParaRPr lang="en-GB" altLang="en-US" sz="2400" b="1" baseline="3000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68" grpId="0"/>
      <p:bldP spid="45073" grpId="0"/>
      <p:bldP spid="45074" grpId="0"/>
      <p:bldP spid="450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j0134605"/>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35200" y="260350"/>
            <a:ext cx="4672013" cy="63373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a:xfrm>
            <a:off x="457200" y="274638"/>
            <a:ext cx="8229600" cy="922337"/>
          </a:xfrm>
        </p:spPr>
        <p:txBody>
          <a:bodyPr/>
          <a:lstStyle/>
          <a:p>
            <a:r>
              <a:rPr lang="en-GB" altLang="en-US" sz="4000" b="1" dirty="0">
                <a:latin typeface="Times New Roman" panose="02020603050405020304" pitchFamily="18" charset="0"/>
              </a:rPr>
              <a:t>Area of a Circle</a:t>
            </a:r>
          </a:p>
        </p:txBody>
      </p:sp>
      <p:sp>
        <p:nvSpPr>
          <p:cNvPr id="4099" name="Rectangle 3"/>
          <p:cNvSpPr>
            <a:spLocks noGrp="1" noChangeArrowheads="1"/>
          </p:cNvSpPr>
          <p:nvPr>
            <p:ph type="body" idx="1"/>
          </p:nvPr>
        </p:nvSpPr>
        <p:spPr>
          <a:xfrm>
            <a:off x="457200" y="1125539"/>
            <a:ext cx="8229600" cy="4031654"/>
          </a:xfrm>
        </p:spPr>
        <p:txBody>
          <a:bodyPr/>
          <a:lstStyle/>
          <a:p>
            <a:pPr>
              <a:lnSpc>
                <a:spcPct val="90000"/>
              </a:lnSpc>
            </a:pPr>
            <a:r>
              <a:rPr lang="en-US" altLang="en-US" dirty="0">
                <a:latin typeface="Times New Roman" panose="02020603050405020304" pitchFamily="18" charset="0"/>
                <a:cs typeface="Times New Roman" panose="02020603050405020304" pitchFamily="18" charset="0"/>
              </a:rPr>
              <a:t>The Area of a circle can be worked out by using the formula:</a:t>
            </a:r>
          </a:p>
          <a:p>
            <a:pPr>
              <a:lnSpc>
                <a:spcPct val="90000"/>
              </a:lnSpc>
            </a:pPr>
            <a:endParaRPr lang="en-US" altLang="en-US" dirty="0">
              <a:latin typeface="Times New Roman" panose="02020603050405020304" pitchFamily="18" charset="0"/>
              <a:cs typeface="Times New Roman" panose="02020603050405020304" pitchFamily="18" charset="0"/>
            </a:endParaRPr>
          </a:p>
          <a:p>
            <a:pPr>
              <a:lnSpc>
                <a:spcPct val="90000"/>
              </a:lnSpc>
            </a:pPr>
            <a:r>
              <a:rPr lang="en-US" altLang="en-US" dirty="0">
                <a:latin typeface="Times New Roman" panose="02020603050405020304" pitchFamily="18" charset="0"/>
                <a:cs typeface="Times New Roman" panose="02020603050405020304" pitchFamily="18" charset="0"/>
              </a:rPr>
              <a:t> 			</a:t>
            </a:r>
            <a:r>
              <a:rPr lang="en-US" altLang="en-US" dirty="0">
                <a:latin typeface="Arial Rounded MT Bold" panose="020F0704030504030204" pitchFamily="34" charset="0"/>
                <a:cs typeface="Times New Roman" panose="02020603050405020304" pitchFamily="18" charset="0"/>
              </a:rPr>
              <a:t>A = </a:t>
            </a:r>
            <a:r>
              <a:rPr lang="el-GR" altLang="en-US" dirty="0">
                <a:latin typeface="Arial Rounded MT Bold" panose="020F0704030504030204" pitchFamily="34" charset="0"/>
                <a:cs typeface="Times New Roman" panose="02020603050405020304" pitchFamily="18" charset="0"/>
              </a:rPr>
              <a:t>π</a:t>
            </a:r>
            <a:r>
              <a:rPr lang="en-GB" altLang="en-US" dirty="0">
                <a:latin typeface="Arial Rounded MT Bold" panose="020F0704030504030204" pitchFamily="34" charset="0"/>
                <a:cs typeface="Times New Roman" panose="02020603050405020304" pitchFamily="18" charset="0"/>
              </a:rPr>
              <a:t>r</a:t>
            </a:r>
            <a:r>
              <a:rPr lang="en-US" altLang="en-US" dirty="0">
                <a:latin typeface="Arial Rounded MT Bold" panose="020F0704030504030204" pitchFamily="34" charset="0"/>
                <a:cs typeface="Times New Roman" panose="02020603050405020304" pitchFamily="18" charset="0"/>
              </a:rPr>
              <a:t>²</a:t>
            </a:r>
          </a:p>
          <a:p>
            <a:pPr>
              <a:lnSpc>
                <a:spcPct val="90000"/>
              </a:lnSpc>
            </a:pPr>
            <a:endParaRPr lang="en-US" altLang="en-US" dirty="0">
              <a:latin typeface="Times New Roman" panose="02020603050405020304" pitchFamily="18" charset="0"/>
              <a:cs typeface="Times New Roman" panose="02020603050405020304" pitchFamily="18" charset="0"/>
            </a:endParaRPr>
          </a:p>
          <a:p>
            <a:pPr>
              <a:lnSpc>
                <a:spcPct val="90000"/>
              </a:lnSpc>
            </a:pPr>
            <a:r>
              <a:rPr lang="en-US" altLang="en-US" dirty="0">
                <a:latin typeface="Times New Roman" panose="02020603050405020304" pitchFamily="18" charset="0"/>
                <a:cs typeface="Times New Roman" panose="02020603050405020304" pitchFamily="18" charset="0"/>
              </a:rPr>
              <a:t>Where </a:t>
            </a:r>
            <a:r>
              <a:rPr lang="en-US" altLang="en-US" b="1" i="1" dirty="0">
                <a:latin typeface="Arial Rounded MT Bold" panose="020F0704030504030204" pitchFamily="34" charset="0"/>
                <a:cs typeface="Times New Roman" panose="02020603050405020304" pitchFamily="18" charset="0"/>
              </a:rPr>
              <a:t>r</a:t>
            </a:r>
            <a:r>
              <a:rPr lang="en-US" altLang="en-US" dirty="0">
                <a:latin typeface="Times New Roman" panose="02020603050405020304" pitchFamily="18" charset="0"/>
                <a:cs typeface="Times New Roman" panose="02020603050405020304" pitchFamily="18" charset="0"/>
              </a:rPr>
              <a:t> is the radius and </a:t>
            </a:r>
            <a:r>
              <a:rPr lang="el-GR" altLang="en-US" b="1" i="1" dirty="0">
                <a:latin typeface="Arial Rounded MT Bold" panose="020F0704030504030204" pitchFamily="34" charset="0"/>
                <a:cs typeface="Times New Roman" panose="02020603050405020304" pitchFamily="18" charset="0"/>
              </a:rPr>
              <a:t>π</a:t>
            </a:r>
            <a:r>
              <a:rPr lang="en-GB" altLang="en-US" b="1" dirty="0">
                <a:latin typeface="Arial Rounded MT Bold" panose="020F0704030504030204" pitchFamily="34" charset="0"/>
                <a:cs typeface="Times New Roman" panose="02020603050405020304" pitchFamily="18" charset="0"/>
              </a:rPr>
              <a:t> = 3.14 </a:t>
            </a:r>
            <a:r>
              <a:rPr lang="en-GB" altLang="en-US" dirty="0">
                <a:latin typeface="Arial Rounded MT Bold" panose="020F0704030504030204" pitchFamily="34" charset="0"/>
                <a:cs typeface="Times New Roman" panose="02020603050405020304" pitchFamily="18" charset="0"/>
              </a:rPr>
              <a:t>to 2 decimal places</a:t>
            </a:r>
            <a:endParaRPr lang="el-GR" altLang="en-US" i="1" dirty="0">
              <a:latin typeface="Arial Rounded MT Bold" panose="020F0704030504030204" pitchFamily="34" charset="0"/>
              <a:cs typeface="Times New Roman" panose="02020603050405020304" pitchFamily="18" charset="0"/>
            </a:endParaRPr>
          </a:p>
        </p:txBody>
      </p:sp>
      <p:sp>
        <p:nvSpPr>
          <p:cNvPr id="4105" name="Text Box 9"/>
          <p:cNvSpPr txBox="1">
            <a:spLocks noChangeArrowheads="1"/>
          </p:cNvSpPr>
          <p:nvPr/>
        </p:nvSpPr>
        <p:spPr bwMode="auto">
          <a:xfrm>
            <a:off x="395288" y="5805488"/>
            <a:ext cx="8353425" cy="7016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4000" b="1" dirty="0" smtClean="0">
                <a:latin typeface="Times New Roman" panose="02020603050405020304" pitchFamily="18" charset="0"/>
              </a:rPr>
              <a:t>Circles 2</a:t>
            </a:r>
            <a:r>
              <a:rPr lang="en-GB" altLang="en-US" sz="4000" b="1" dirty="0" smtClean="0">
                <a:latin typeface="Times New Roman" panose="02020603050405020304" pitchFamily="18" charset="0"/>
              </a:rPr>
              <a:t> </a:t>
            </a:r>
            <a:r>
              <a:rPr lang="en-GB" altLang="en-US" sz="4000" b="1" dirty="0">
                <a:latin typeface="Times New Roman" panose="02020603050405020304" pitchFamily="18" charset="0"/>
              </a:rPr>
              <a:t>#s 1a-e, 3a-e, 8, 9 &amp; 11aef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98"/>
                                        </p:tgtEl>
                                        <p:attrNameLst>
                                          <p:attrName>ppt_y</p:attrName>
                                        </p:attrNameLst>
                                      </p:cBhvr>
                                      <p:tavLst>
                                        <p:tav tm="0">
                                          <p:val>
                                            <p:strVal val="#ppt_y"/>
                                          </p:val>
                                        </p:tav>
                                        <p:tav tm="100000">
                                          <p:val>
                                            <p:strVal val="#ppt_y"/>
                                          </p:val>
                                        </p:tav>
                                      </p:tavLst>
                                    </p:anim>
                                    <p:anim calcmode="lin" valueType="num">
                                      <p:cBhvr>
                                        <p:cTn id="9" dur="500" fill="hold"/>
                                        <p:tgtEl>
                                          <p:spTgt spid="40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 to="" calcmode="lin" valueType="num">
                                      <p:cBhvr>
                                        <p:cTn id="16" dur="1" fill="hold"/>
                                        <p:tgtEl>
                                          <p:spTgt spid="4099">
                                            <p:txEl>
                                              <p:pRg st="0" end="0"/>
                                            </p:txEl>
                                          </p:spTgt>
                                        </p:tgtEl>
                                        <p:attrNameLst>
                                          <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 to="" calcmode="lin" valueType="num">
                                      <p:cBhvr>
                                        <p:cTn id="21" dur="1" fill="hold"/>
                                        <p:tgtEl>
                                          <p:spTgt spid="4099">
                                            <p:txEl>
                                              <p:pRg st="2" end="2"/>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4099">
                                            <p:txEl>
                                              <p:pRg st="4" end="4"/>
                                            </p:txEl>
                                          </p:spTgt>
                                        </p:tgtEl>
                                        <p:attrNameLst>
                                          <p:attrName>style.visibility</p:attrName>
                                        </p:attrNameLst>
                                      </p:cBhvr>
                                      <p:to>
                                        <p:strVal val="visible"/>
                                      </p:to>
                                    </p:set>
                                    <p:anim to="" calcmode="lin" valueType="num">
                                      <p:cBhvr>
                                        <p:cTn id="26" dur="1" fill="hold"/>
                                        <p:tgtEl>
                                          <p:spTgt spid="4099">
                                            <p:txEl>
                                              <p:pRg st="4" end="4"/>
                                            </p:txEl>
                                          </p:spTgt>
                                        </p:tgtEl>
                                        <p:attrNameLst>
                                          <p:attrName/>
                                        </p:attrNameLst>
                                      </p:cBhvr>
                                    </p:anim>
                                  </p:childTnLst>
                                </p:cTn>
                              </p:par>
                            </p:childTnLst>
                          </p:cTn>
                        </p:par>
                        <p:par>
                          <p:cTn id="27" fill="hold" nodeType="withGroup">
                            <p:stCondLst>
                              <p:cond delay="0"/>
                            </p:stCondLst>
                            <p:childTnLst>
                              <p:par>
                                <p:cTn id="28" presetID="45" presetClass="entr" presetSubtype="0" fill="hold" grpId="0" nodeType="afterEffect">
                                  <p:stCondLst>
                                    <p:cond delay="0"/>
                                  </p:stCondLst>
                                  <p:iterate type="lt">
                                    <p:tmPct val="10000"/>
                                  </p:iterate>
                                  <p:childTnLst>
                                    <p:set>
                                      <p:cBhvr>
                                        <p:cTn id="29" dur="1" fill="hold">
                                          <p:stCondLst>
                                            <p:cond delay="0"/>
                                          </p:stCondLst>
                                        </p:cTn>
                                        <p:tgtEl>
                                          <p:spTgt spid="4105"/>
                                        </p:tgtEl>
                                        <p:attrNameLst>
                                          <p:attrName>style.visibility</p:attrName>
                                        </p:attrNameLst>
                                      </p:cBhvr>
                                      <p:to>
                                        <p:strVal val="visible"/>
                                      </p:to>
                                    </p:set>
                                    <p:animEffect transition="in" filter="fade">
                                      <p:cBhvr>
                                        <p:cTn id="30" dur="2000"/>
                                        <p:tgtEl>
                                          <p:spTgt spid="4105"/>
                                        </p:tgtEl>
                                      </p:cBhvr>
                                    </p:animEffect>
                                    <p:anim calcmode="lin" valueType="num">
                                      <p:cBhvr>
                                        <p:cTn id="31" dur="2000" fill="hold"/>
                                        <p:tgtEl>
                                          <p:spTgt spid="4105"/>
                                        </p:tgtEl>
                                        <p:attrNameLst>
                                          <p:attrName>ppt_w</p:attrName>
                                        </p:attrNameLst>
                                      </p:cBhvr>
                                      <p:tavLst>
                                        <p:tav tm="0" fmla="#ppt_w*sin(2.5*pi*$)">
                                          <p:val>
                                            <p:fltVal val="0"/>
                                          </p:val>
                                        </p:tav>
                                        <p:tav tm="100000">
                                          <p:val>
                                            <p:fltVal val="1"/>
                                          </p:val>
                                        </p:tav>
                                      </p:tavLst>
                                    </p:anim>
                                    <p:anim calcmode="lin" valueType="num">
                                      <p:cBhvr>
                                        <p:cTn id="32" dur="2000" fill="hold"/>
                                        <p:tgtEl>
                                          <p:spTgt spid="410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425</Words>
  <Application>Microsoft Office PowerPoint</Application>
  <PresentationFormat>On-screen Show (4:3)</PresentationFormat>
  <Paragraphs>72</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Bradley Hand ITC</vt:lpstr>
      <vt:lpstr>Comic Sans MS</vt:lpstr>
      <vt:lpstr>Times New Roman</vt:lpstr>
      <vt:lpstr>Default Design</vt:lpstr>
      <vt:lpstr>Find the Area of a Circle</vt:lpstr>
      <vt:lpstr>Investigation</vt:lpstr>
      <vt:lpstr>Formula for the area of a circle </vt:lpstr>
      <vt:lpstr>The circumference of a circle </vt:lpstr>
      <vt:lpstr>Finding the area given the diameter </vt:lpstr>
      <vt:lpstr>The area of a circle </vt:lpstr>
      <vt:lpstr>Area problem </vt:lpstr>
      <vt:lpstr>Area of a Circle</vt:lpstr>
    </vt:vector>
  </TitlesOfParts>
  <Company>LFT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dc:title>
  <dc:creator>staff_nsw</dc:creator>
  <cp:lastModifiedBy>Nick White</cp:lastModifiedBy>
  <cp:revision>18</cp:revision>
  <dcterms:created xsi:type="dcterms:W3CDTF">2004-12-06T12:06:53Z</dcterms:created>
  <dcterms:modified xsi:type="dcterms:W3CDTF">2016-10-12T15:49:43Z</dcterms:modified>
</cp:coreProperties>
</file>