
<file path=[Content_Types].xml><?xml version="1.0" encoding="utf-8"?>
<Types xmlns="http://schemas.openxmlformats.org/package/2006/content-types">
  <Default Extension="bin" ContentType="application/vnd.ms-office.vbaPro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7" r:id="rId10"/>
    <p:sldId id="257" r:id="rId1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690" autoAdjust="0"/>
  </p:normalViewPr>
  <p:slideViewPr>
    <p:cSldViewPr>
      <p:cViewPr varScale="1">
        <p:scale>
          <a:sx n="62" d="100"/>
          <a:sy n="62" d="100"/>
        </p:scale>
        <p:origin x="7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06/relationships/vbaProject" Target="vbaProject.bin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0D0EA8B-2F75-461B-9BB3-AF45ED4D8A5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397583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8D3D31-85A6-4860-8ECB-10953CEC0EA5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US" altLang="en-US"/>
              <a:t>Explain that pi is just a number. We call it pi because it is not possible to write the number exactly. Even written to 200 decimal places, although extremely accurate, is an approximation.</a:t>
            </a:r>
          </a:p>
        </p:txBody>
      </p:sp>
    </p:spTree>
    <p:extLst>
      <p:ext uri="{BB962C8B-B14F-4D97-AF65-F5344CB8AC3E}">
        <p14:creationId xmlns:p14="http://schemas.microsoft.com/office/powerpoint/2010/main" val="24762200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C8BBB3-FA55-43A3-A180-D7421E380F00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US" altLang="en-US"/>
              <a:t>It is useful to approximate pi to a value of 3 when approximating the answers to calculations.</a:t>
            </a:r>
          </a:p>
        </p:txBody>
      </p:sp>
    </p:spTree>
    <p:extLst>
      <p:ext uri="{BB962C8B-B14F-4D97-AF65-F5344CB8AC3E}">
        <p14:creationId xmlns:p14="http://schemas.microsoft.com/office/powerpoint/2010/main" val="897161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3065AD-E637-4A38-9459-2886D55B55CB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US" altLang="en-US"/>
              <a:t>Pupils should be asked to learn these formulae.</a:t>
            </a:r>
          </a:p>
        </p:txBody>
      </p:sp>
    </p:spTree>
    <p:extLst>
      <p:ext uri="{BB962C8B-B14F-4D97-AF65-F5344CB8AC3E}">
        <p14:creationId xmlns:p14="http://schemas.microsoft.com/office/powerpoint/2010/main" val="28046717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F5FB63-AB9B-412C-A8EE-7E3BC7DA7608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US" altLang="en-US"/>
              <a:t>Tell pupils that when solving a problem like this they should always start by writing down the formula that they are using. </a:t>
            </a:r>
          </a:p>
          <a:p>
            <a:r>
              <a:rPr lang="en-US" altLang="en-US"/>
              <a:t>This will minimize the risk of using the radius instead of the diameter, for example.</a:t>
            </a:r>
          </a:p>
        </p:txBody>
      </p:sp>
    </p:spTree>
    <p:extLst>
      <p:ext uri="{BB962C8B-B14F-4D97-AF65-F5344CB8AC3E}">
        <p14:creationId xmlns:p14="http://schemas.microsoft.com/office/powerpoint/2010/main" val="34582026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E69ED6-DB3C-425D-8B15-FA9B24B2A487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87796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0C9E1E-715F-476F-A3BB-B44C13CDA7A1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US" altLang="en-US"/>
              <a:t>For each one, start by asking pupils what formula we have to use.</a:t>
            </a:r>
          </a:p>
          <a:p>
            <a:r>
              <a:rPr lang="en-US" altLang="en-US"/>
              <a:t>Estimate each answer first using </a:t>
            </a:r>
            <a:r>
              <a:rPr lang="el-GR" altLang="en-US" sz="2400">
                <a:solidFill>
                  <a:srgbClr val="000066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</a:t>
            </a:r>
            <a:r>
              <a:rPr lang="en-US" altLang="en-US">
                <a:cs typeface="Times New Roman" panose="02020603050405020304" pitchFamily="18" charset="0"/>
              </a:rPr>
              <a:t> = 3, or use this to check the answer.</a:t>
            </a:r>
            <a:endParaRPr lang="el-GR" altLang="en-US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1010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ED3FE9-EF8A-4BFC-A641-773E84A2FE23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US" altLang="en-US" i="1"/>
              <a:t>Link:</a:t>
            </a:r>
          </a:p>
          <a:p>
            <a:r>
              <a:rPr lang="en-US" altLang="en-US" i="1"/>
              <a:t>A3 Formulae – changing the subject of a formula</a:t>
            </a:r>
          </a:p>
        </p:txBody>
      </p:sp>
    </p:spTree>
    <p:extLst>
      <p:ext uri="{BB962C8B-B14F-4D97-AF65-F5344CB8AC3E}">
        <p14:creationId xmlns:p14="http://schemas.microsoft.com/office/powerpoint/2010/main" val="25415329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6791D6-DD79-49B0-99F0-516F5599650A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US" altLang="en-US"/>
              <a:t>Explain that we can ignore any remainder when dividing 100000 by 157 because we are asked for the number of </a:t>
            </a:r>
            <a:r>
              <a:rPr lang="en-US" altLang="en-US" i="1"/>
              <a:t>complete</a:t>
            </a:r>
            <a:r>
              <a:rPr lang="en-US" altLang="en-US"/>
              <a:t> rotations.</a:t>
            </a:r>
          </a:p>
        </p:txBody>
      </p:sp>
    </p:spTree>
    <p:extLst>
      <p:ext uri="{BB962C8B-B14F-4D97-AF65-F5344CB8AC3E}">
        <p14:creationId xmlns:p14="http://schemas.microsoft.com/office/powerpoint/2010/main" val="2035455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70B066-5C7D-4CDF-A197-2237573F112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80191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EC39E0-CA15-40FF-9A8D-1C0E3842552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5797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CD0B6-FD82-4497-92A4-C89179BCD7E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58717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D84A20-BA4A-4529-A597-224F0989596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10198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E1F925-234B-4CA7-98BA-B45C3DCA2F3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4476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CE59F0-B7F0-46FB-9E9B-E959FD71FE3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93603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1606B4-5ADE-41D9-936F-2DCB00AA253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07609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70F52A-6DED-41EE-A908-E09C68F5851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14440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EE6E09-8415-4A70-843E-D809978524A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29786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FC1B84-6B1B-4806-87B2-4FDF43DEF50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41772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4D4850-8E06-41C6-9496-BED3514868F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28235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B180D25-5462-47AA-9966-32274168B79B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j0196416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1268413"/>
            <a:ext cx="6911975" cy="4465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1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827088" y="2130425"/>
            <a:ext cx="7631112" cy="2811463"/>
          </a:xfrm>
        </p:spPr>
        <p:txBody>
          <a:bodyPr anchor="ctr"/>
          <a:lstStyle/>
          <a:p>
            <a:r>
              <a:rPr lang="en-GB" altLang="en-US" b="1" dirty="0">
                <a:latin typeface="Comic Sans MS" panose="030F0702030302020204" pitchFamily="66" charset="0"/>
              </a:rPr>
              <a:t>Find the Circumference of a Circle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620713"/>
            <a:ext cx="6400800" cy="863600"/>
          </a:xfrm>
        </p:spPr>
        <p:txBody>
          <a:bodyPr/>
          <a:lstStyle/>
          <a:p>
            <a:r>
              <a:rPr lang="en-GB" altLang="en-US" sz="4800" b="1">
                <a:latin typeface="Bradley Hand ITC" panose="03070402050302030203" pitchFamily="66" charset="0"/>
              </a:rPr>
              <a:t>We are Learning to……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id="1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/>
      <p:bldP spid="47108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4" name="Picture 8" descr="j0134605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5200" y="260350"/>
            <a:ext cx="4672013" cy="633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en-GB" altLang="en-US" sz="4000" b="1" dirty="0">
                <a:latin typeface="Times New Roman" panose="02020603050405020304" pitchFamily="18" charset="0"/>
              </a:rPr>
              <a:t>Circumference of a Circle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41751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dirty="0">
                <a:latin typeface="Times New Roman" panose="02020603050405020304" pitchFamily="18" charset="0"/>
              </a:rPr>
              <a:t>The Circumference of a circle can be calculated using the formulae:</a:t>
            </a:r>
          </a:p>
          <a:p>
            <a:pPr>
              <a:lnSpc>
                <a:spcPct val="90000"/>
              </a:lnSpc>
            </a:pPr>
            <a:endParaRPr lang="en-GB" altLang="en-US" dirty="0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GB" altLang="en-US" dirty="0">
                <a:latin typeface="Arial Rounded MT Bold" panose="020F0704030504030204" pitchFamily="34" charset="0"/>
              </a:rPr>
              <a:t> 		C = 2</a:t>
            </a:r>
            <a:r>
              <a:rPr lang="el-GR" altLang="en-US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>π</a:t>
            </a:r>
            <a:r>
              <a:rPr lang="en-GB" altLang="en-US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>r	</a:t>
            </a:r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	</a:t>
            </a:r>
            <a:r>
              <a:rPr lang="en-GB" altLang="en-US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>C = </a:t>
            </a:r>
            <a:r>
              <a:rPr lang="el-GR" altLang="en-US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>π</a:t>
            </a:r>
            <a:r>
              <a:rPr lang="en-GB" altLang="en-US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>d</a:t>
            </a:r>
            <a:endParaRPr lang="en-US" altLang="en-US" dirty="0"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</a:t>
            </a:r>
            <a:r>
              <a:rPr lang="en-US" altLang="en-US" b="1" i="1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>d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the diameter, </a:t>
            </a:r>
            <a:r>
              <a:rPr lang="en-US" altLang="en-US" b="1" i="1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>r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the radius and     </a:t>
            </a:r>
            <a:r>
              <a:rPr lang="el-GR" altLang="en-US" b="1" i="1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>π</a:t>
            </a:r>
            <a:r>
              <a:rPr lang="en-GB" altLang="en-US" b="1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> = 3.14 </a:t>
            </a:r>
            <a:r>
              <a:rPr lang="en-GB" altLang="en-US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>to 2 decimal places</a:t>
            </a:r>
            <a:endParaRPr lang="el-GR" altLang="en-US" i="1" dirty="0"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366276" y="5300663"/>
            <a:ext cx="8353425" cy="70788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4000" b="1" dirty="0" smtClean="0">
                <a:latin typeface="Times New Roman" panose="02020603050405020304" pitchFamily="18" charset="0"/>
              </a:rPr>
              <a:t>Circles 1 </a:t>
            </a:r>
            <a:r>
              <a:rPr lang="en-GB" altLang="en-US" sz="4000" b="1" dirty="0">
                <a:latin typeface="Times New Roman" panose="02020603050405020304" pitchFamily="18" charset="0"/>
              </a:rPr>
              <a:t>#s 1a-e, 3a-e, 5, 6 &amp; 9aef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  <p:bldP spid="410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right_button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092825"/>
            <a:ext cx="501650" cy="531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left_button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092825"/>
            <a:ext cx="542925" cy="5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50813" y="150813"/>
            <a:ext cx="7805737" cy="633412"/>
          </a:xfrm>
          <a:noFill/>
          <a:ln/>
        </p:spPr>
        <p:txBody>
          <a:bodyPr/>
          <a:lstStyle/>
          <a:p>
            <a:pPr algn="l"/>
            <a:r>
              <a:rPr lang="en-US" altLang="en-US" sz="2800" b="1" dirty="0">
                <a:solidFill>
                  <a:srgbClr val="000066"/>
                </a:solidFill>
                <a:latin typeface="Arial" panose="020B0604020202020204" pitchFamily="34" charset="0"/>
                <a:ea typeface="+mn-ea"/>
                <a:cs typeface="+mn-cs"/>
              </a:rPr>
              <a:t>The value of </a:t>
            </a:r>
            <a:r>
              <a:rPr lang="el-GR" altLang="en-US" sz="3600" b="1" dirty="0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π</a:t>
            </a:r>
            <a:r>
              <a:rPr lang="en-US" altLang="en-US" sz="2800" b="1" dirty="0">
                <a:solidFill>
                  <a:srgbClr val="00006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endParaRPr lang="en-GB" altLang="en-US" sz="2800" b="1" dirty="0">
              <a:solidFill>
                <a:srgbClr val="000066"/>
              </a:solidFill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19088" y="1196975"/>
            <a:ext cx="763746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GB" altLang="en-US" sz="2400" dirty="0">
                <a:solidFill>
                  <a:srgbClr val="000066"/>
                </a:solidFill>
              </a:rPr>
              <a:t>For any circle the circumference is always just over three times bigger than the radius.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319088" y="2228850"/>
            <a:ext cx="4676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010066"/>
                </a:solidFill>
              </a:rPr>
              <a:t>The exact number is called </a:t>
            </a:r>
            <a:r>
              <a:rPr lang="el-GR" altLang="en-US" sz="2400">
                <a:solidFill>
                  <a:srgbClr val="010066"/>
                </a:solidFill>
                <a:latin typeface="Times New Roman" panose="02020603050405020304" pitchFamily="18" charset="0"/>
              </a:rPr>
              <a:t>π</a:t>
            </a:r>
            <a:r>
              <a:rPr lang="en-US" altLang="en-US" sz="2400">
                <a:solidFill>
                  <a:srgbClr val="010066"/>
                </a:solidFill>
                <a:cs typeface="Arial" panose="020B0604020202020204" pitchFamily="34" charset="0"/>
              </a:rPr>
              <a:t> (pi).</a:t>
            </a:r>
            <a:endParaRPr lang="el-GR" altLang="en-US" sz="2400">
              <a:solidFill>
                <a:srgbClr val="010066"/>
              </a:solidFill>
              <a:cs typeface="Arial" panose="020B0604020202020204" pitchFamily="34" charset="0"/>
            </a:endParaRP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319088" y="2895600"/>
            <a:ext cx="87725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010066"/>
                </a:solidFill>
              </a:rPr>
              <a:t>We use the symbol </a:t>
            </a:r>
            <a:r>
              <a:rPr lang="el-GR" altLang="en-US" sz="240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altLang="en-US" sz="2400">
                <a:solidFill>
                  <a:srgbClr val="010066"/>
                </a:solidFill>
                <a:cs typeface="Arial" panose="020B0604020202020204" pitchFamily="34" charset="0"/>
              </a:rPr>
              <a:t> because the number cannot be written exactly.</a:t>
            </a:r>
            <a:endParaRPr lang="el-GR" altLang="en-US" sz="2400">
              <a:solidFill>
                <a:srgbClr val="010066"/>
              </a:solidFill>
              <a:cs typeface="Arial" panose="020B0604020202020204" pitchFamily="34" charset="0"/>
            </a:endParaRPr>
          </a:p>
        </p:txBody>
      </p:sp>
      <p:grpSp>
        <p:nvGrpSpPr>
          <p:cNvPr id="10248" name="Group 8"/>
          <p:cNvGrpSpPr>
            <a:grpSpLocks/>
          </p:cNvGrpSpPr>
          <p:nvPr/>
        </p:nvGrpSpPr>
        <p:grpSpPr bwMode="auto">
          <a:xfrm>
            <a:off x="425450" y="3886200"/>
            <a:ext cx="8291513" cy="2087563"/>
            <a:chOff x="268" y="2448"/>
            <a:chExt cx="5223" cy="1315"/>
          </a:xfrm>
        </p:grpSpPr>
        <p:sp>
          <p:nvSpPr>
            <p:cNvPr id="10249" name="Rectangle 9"/>
            <p:cNvSpPr>
              <a:spLocks noChangeArrowheads="1"/>
            </p:cNvSpPr>
            <p:nvPr/>
          </p:nvSpPr>
          <p:spPr bwMode="auto">
            <a:xfrm>
              <a:off x="307" y="2501"/>
              <a:ext cx="5145" cy="1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l-GR" altLang="en-US" sz="2400">
                  <a:solidFill>
                    <a:srgbClr val="010066"/>
                  </a:solidFill>
                  <a:latin typeface="Times New Roman" panose="02020603050405020304" pitchFamily="18" charset="0"/>
                </a:rPr>
                <a:t>π</a:t>
              </a:r>
              <a:r>
                <a:rPr lang="en-GB" altLang="en-US" sz="2400">
                  <a:solidFill>
                    <a:srgbClr val="010066"/>
                  </a:solidFill>
                </a:rPr>
                <a:t> = 3.141592653589793238462643383279502884197169</a:t>
              </a:r>
            </a:p>
            <a:p>
              <a:r>
                <a:rPr lang="en-GB" altLang="en-US" sz="2400">
                  <a:solidFill>
                    <a:srgbClr val="010066"/>
                  </a:solidFill>
                </a:rPr>
                <a:t>39937510582097494459230781640628620899862803482</a:t>
              </a:r>
            </a:p>
            <a:p>
              <a:r>
                <a:rPr lang="en-GB" altLang="en-US" sz="2400">
                  <a:solidFill>
                    <a:srgbClr val="010066"/>
                  </a:solidFill>
                </a:rPr>
                <a:t>53421170679821480865132823066470938446095505822</a:t>
              </a:r>
            </a:p>
            <a:p>
              <a:r>
                <a:rPr lang="en-GB" altLang="en-US" sz="2400">
                  <a:solidFill>
                    <a:srgbClr val="010066"/>
                  </a:solidFill>
                </a:rPr>
                <a:t>31725359408128481117450284102701938521105559644</a:t>
              </a:r>
            </a:p>
            <a:p>
              <a:r>
                <a:rPr lang="en-GB" altLang="en-US" sz="2400">
                  <a:solidFill>
                    <a:srgbClr val="010066"/>
                  </a:solidFill>
                </a:rPr>
                <a:t>62294895493038196 (to 200 decimal places)!</a:t>
              </a:r>
            </a:p>
          </p:txBody>
        </p:sp>
        <p:sp>
          <p:nvSpPr>
            <p:cNvPr id="10250" name="Rectangle 10"/>
            <p:cNvSpPr>
              <a:spLocks noChangeArrowheads="1"/>
            </p:cNvSpPr>
            <p:nvPr/>
          </p:nvSpPr>
          <p:spPr bwMode="auto">
            <a:xfrm>
              <a:off x="268" y="2448"/>
              <a:ext cx="5223" cy="1315"/>
            </a:xfrm>
            <a:prstGeom prst="rect">
              <a:avLst/>
            </a:prstGeom>
            <a:noFill/>
            <a:ln w="28575">
              <a:solidFill>
                <a:srgbClr val="FF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/>
      <p:bldP spid="1024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right_button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092825"/>
            <a:ext cx="501650" cy="531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1" name="Picture 3" descr="left_button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092825"/>
            <a:ext cx="542925" cy="5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50813" y="150813"/>
            <a:ext cx="7805737" cy="633412"/>
          </a:xfrm>
          <a:noFill/>
          <a:ln/>
        </p:spPr>
        <p:txBody>
          <a:bodyPr/>
          <a:lstStyle/>
          <a:p>
            <a:pPr algn="l"/>
            <a:r>
              <a:rPr lang="en-US" altLang="en-US" sz="2800" b="1" dirty="0">
                <a:solidFill>
                  <a:srgbClr val="000066"/>
                </a:solidFill>
                <a:latin typeface="Arial" panose="020B0604020202020204" pitchFamily="34" charset="0"/>
                <a:ea typeface="+mn-ea"/>
                <a:cs typeface="+mn-cs"/>
              </a:rPr>
              <a:t>Approximations for the value of </a:t>
            </a:r>
            <a:r>
              <a:rPr lang="el-GR" altLang="en-US" sz="3600" b="1" dirty="0">
                <a:solidFill>
                  <a:srgbClr val="000066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π</a:t>
            </a:r>
            <a:r>
              <a:rPr lang="en-US" altLang="en-US" sz="2800" b="1" dirty="0">
                <a:solidFill>
                  <a:srgbClr val="000066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endParaRPr lang="en-GB" altLang="en-US" sz="2800" b="1" dirty="0">
              <a:solidFill>
                <a:srgbClr val="000066"/>
              </a:solidFill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79400" y="1196975"/>
            <a:ext cx="76374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000066"/>
                </a:solidFill>
              </a:rPr>
              <a:t>When we are doing calculations involving the value </a:t>
            </a:r>
            <a:r>
              <a:rPr lang="el-GR" altLang="en-US" sz="240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altLang="en-US" sz="2400">
                <a:solidFill>
                  <a:srgbClr val="000066"/>
                </a:solidFill>
                <a:cs typeface="Arial" panose="020B0604020202020204" pitchFamily="34" charset="0"/>
              </a:rPr>
              <a:t> we have to use an approximation for the value.</a:t>
            </a:r>
            <a:endParaRPr lang="el-GR" altLang="en-US" sz="2400">
              <a:solidFill>
                <a:srgbClr val="000066"/>
              </a:solidFill>
              <a:cs typeface="Arial" panose="020B0604020202020204" pitchFamily="34" charset="0"/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279400" y="2171700"/>
            <a:ext cx="5727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010066"/>
                </a:solidFill>
              </a:rPr>
              <a:t>For a rough approximation we can use 3.</a:t>
            </a:r>
            <a:endParaRPr lang="el-GR" altLang="en-US" sz="2400">
              <a:solidFill>
                <a:srgbClr val="010066"/>
              </a:solidFill>
              <a:cs typeface="Arial" panose="020B0604020202020204" pitchFamily="34" charset="0"/>
            </a:endParaRPr>
          </a:p>
        </p:txBody>
      </p:sp>
      <p:grpSp>
        <p:nvGrpSpPr>
          <p:cNvPr id="12295" name="Group 7"/>
          <p:cNvGrpSpPr>
            <a:grpSpLocks/>
          </p:cNvGrpSpPr>
          <p:nvPr/>
        </p:nvGrpSpPr>
        <p:grpSpPr bwMode="auto">
          <a:xfrm>
            <a:off x="279400" y="2781300"/>
            <a:ext cx="5908675" cy="844550"/>
            <a:chOff x="201" y="1809"/>
            <a:chExt cx="3722" cy="532"/>
          </a:xfrm>
        </p:grpSpPr>
        <p:sp>
          <p:nvSpPr>
            <p:cNvPr id="12296" name="Text Box 8"/>
            <p:cNvSpPr txBox="1">
              <a:spLocks noChangeArrowheads="1"/>
            </p:cNvSpPr>
            <p:nvPr/>
          </p:nvSpPr>
          <p:spPr bwMode="auto">
            <a:xfrm>
              <a:off x="201" y="1867"/>
              <a:ext cx="372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en-US" sz="2400">
                  <a:solidFill>
                    <a:srgbClr val="010066"/>
                  </a:solidFill>
                </a:rPr>
                <a:t>Better approximations are 3.14 or        .</a:t>
              </a:r>
              <a:endParaRPr lang="el-GR" altLang="en-US" sz="2400">
                <a:solidFill>
                  <a:srgbClr val="010066"/>
                </a:solidFill>
                <a:cs typeface="Arial" panose="020B0604020202020204" pitchFamily="34" charset="0"/>
              </a:endParaRPr>
            </a:p>
          </p:txBody>
        </p:sp>
        <p:grpSp>
          <p:nvGrpSpPr>
            <p:cNvPr id="12297" name="Group 9"/>
            <p:cNvGrpSpPr>
              <a:grpSpLocks/>
            </p:cNvGrpSpPr>
            <p:nvPr/>
          </p:nvGrpSpPr>
          <p:grpSpPr bwMode="auto">
            <a:xfrm>
              <a:off x="3152" y="1809"/>
              <a:ext cx="330" cy="532"/>
              <a:chOff x="3502" y="2172"/>
              <a:chExt cx="330" cy="532"/>
            </a:xfrm>
          </p:grpSpPr>
          <p:sp>
            <p:nvSpPr>
              <p:cNvPr id="12298" name="Text Box 10"/>
              <p:cNvSpPr txBox="1">
                <a:spLocks noChangeArrowheads="1"/>
              </p:cNvSpPr>
              <p:nvPr/>
            </p:nvSpPr>
            <p:spPr bwMode="auto">
              <a:xfrm>
                <a:off x="3502" y="2172"/>
                <a:ext cx="33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en-US" sz="2400">
                    <a:solidFill>
                      <a:srgbClr val="010066"/>
                    </a:solidFill>
                  </a:rPr>
                  <a:t>22</a:t>
                </a:r>
                <a:endParaRPr lang="en-GB" altLang="en-US" sz="2400">
                  <a:solidFill>
                    <a:srgbClr val="010066"/>
                  </a:solidFill>
                </a:endParaRPr>
              </a:p>
            </p:txBody>
          </p:sp>
          <p:sp>
            <p:nvSpPr>
              <p:cNvPr id="12299" name="Line 11"/>
              <p:cNvSpPr>
                <a:spLocks noChangeShapeType="1"/>
              </p:cNvSpPr>
              <p:nvPr/>
            </p:nvSpPr>
            <p:spPr bwMode="auto">
              <a:xfrm>
                <a:off x="3513" y="2432"/>
                <a:ext cx="307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300" name="Text Box 12"/>
              <p:cNvSpPr txBox="1">
                <a:spLocks noChangeArrowheads="1"/>
              </p:cNvSpPr>
              <p:nvPr/>
            </p:nvSpPr>
            <p:spPr bwMode="auto">
              <a:xfrm>
                <a:off x="3556" y="2416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en-US" sz="2400">
                    <a:solidFill>
                      <a:srgbClr val="010066"/>
                    </a:solidFill>
                  </a:rPr>
                  <a:t>7</a:t>
                </a:r>
                <a:endParaRPr lang="en-GB" altLang="en-US" sz="2400">
                  <a:solidFill>
                    <a:srgbClr val="010066"/>
                  </a:solidFill>
                </a:endParaRPr>
              </a:p>
            </p:txBody>
          </p:sp>
        </p:grpSp>
      </p:grp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279400" y="3779838"/>
            <a:ext cx="6269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010066"/>
                </a:solidFill>
              </a:rPr>
              <a:t>We can also use the </a:t>
            </a:r>
            <a:r>
              <a:rPr lang="el-GR" altLang="en-US" sz="240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altLang="en-US" sz="2400">
                <a:solidFill>
                  <a:srgbClr val="010066"/>
                </a:solidFill>
                <a:cs typeface="Arial" panose="020B0604020202020204" pitchFamily="34" charset="0"/>
              </a:rPr>
              <a:t> button on a calculator.</a:t>
            </a:r>
            <a:endParaRPr lang="el-GR" altLang="en-US" sz="2400">
              <a:solidFill>
                <a:srgbClr val="010066"/>
              </a:solidFill>
              <a:cs typeface="Arial" panose="020B0604020202020204" pitchFamily="34" charset="0"/>
            </a:endParaRP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279400" y="4387850"/>
            <a:ext cx="7677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010066"/>
                </a:solidFill>
              </a:rPr>
              <a:t>Most questions will tell you what approximations to use.</a:t>
            </a:r>
            <a:endParaRPr lang="en-GB" altLang="en-US" sz="2400">
              <a:solidFill>
                <a:srgbClr val="010066"/>
              </a:solidFill>
            </a:endParaRP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279400" y="4997450"/>
            <a:ext cx="86820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010066"/>
                </a:solidFill>
              </a:rPr>
              <a:t>When a calculation has lots of steps we write </a:t>
            </a:r>
            <a:r>
              <a:rPr lang="el-GR" altLang="en-US" sz="240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altLang="en-US" sz="2400">
                <a:solidFill>
                  <a:srgbClr val="010066"/>
                </a:solidFill>
                <a:cs typeface="Arial" panose="020B0604020202020204" pitchFamily="34" charset="0"/>
              </a:rPr>
              <a:t> as a symbol throughout and evaluate it at the end, if necessary.</a:t>
            </a:r>
            <a:endParaRPr lang="el-GR" altLang="en-US" sz="2400">
              <a:solidFill>
                <a:srgbClr val="010066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/>
      <p:bldP spid="12301" grpId="0"/>
      <p:bldP spid="12302" grpId="0"/>
      <p:bldP spid="1230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right_button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092825"/>
            <a:ext cx="501650" cy="531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39" name="Picture 3" descr="left_button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092825"/>
            <a:ext cx="542925" cy="5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50813" y="150813"/>
            <a:ext cx="7805737" cy="633412"/>
          </a:xfrm>
          <a:noFill/>
          <a:ln/>
        </p:spPr>
        <p:txBody>
          <a:bodyPr/>
          <a:lstStyle/>
          <a:p>
            <a:pPr algn="l"/>
            <a:r>
              <a:rPr lang="en-US" altLang="en-US" sz="2800" b="1" dirty="0">
                <a:solidFill>
                  <a:srgbClr val="000066"/>
                </a:solidFill>
                <a:latin typeface="Arial" panose="020B0604020202020204" pitchFamily="34" charset="0"/>
                <a:ea typeface="+mn-ea"/>
                <a:cs typeface="+mn-cs"/>
              </a:rPr>
              <a:t>The circumference of a circle </a:t>
            </a:r>
            <a:endParaRPr lang="en-GB" altLang="en-US" sz="2800" b="1" dirty="0">
              <a:solidFill>
                <a:srgbClr val="000066"/>
              </a:solidFill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03213" y="1143000"/>
            <a:ext cx="2098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010066"/>
                </a:solidFill>
              </a:rPr>
              <a:t>For any circle,</a:t>
            </a:r>
            <a:endParaRPr lang="en-GB" altLang="en-US" sz="2400">
              <a:solidFill>
                <a:srgbClr val="010066"/>
              </a:solidFill>
            </a:endParaRPr>
          </a:p>
        </p:txBody>
      </p:sp>
      <p:grpSp>
        <p:nvGrpSpPr>
          <p:cNvPr id="14342" name="Group 6"/>
          <p:cNvGrpSpPr>
            <a:grpSpLocks/>
          </p:cNvGrpSpPr>
          <p:nvPr/>
        </p:nvGrpSpPr>
        <p:grpSpPr bwMode="auto">
          <a:xfrm>
            <a:off x="3187700" y="1716088"/>
            <a:ext cx="2768600" cy="855662"/>
            <a:chOff x="1688" y="1167"/>
            <a:chExt cx="1744" cy="539"/>
          </a:xfrm>
        </p:grpSpPr>
        <p:sp>
          <p:nvSpPr>
            <p:cNvPr id="14343" name="Text Box 7"/>
            <p:cNvSpPr txBox="1">
              <a:spLocks noChangeArrowheads="1"/>
            </p:cNvSpPr>
            <p:nvPr/>
          </p:nvSpPr>
          <p:spPr bwMode="auto">
            <a:xfrm>
              <a:off x="1688" y="1311"/>
              <a:ext cx="37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l-GR" altLang="en-US" sz="2400">
                  <a:solidFill>
                    <a:srgbClr val="01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π</a:t>
              </a:r>
              <a:r>
                <a:rPr lang="en-US" altLang="en-US" sz="2400">
                  <a:solidFill>
                    <a:srgbClr val="010066"/>
                  </a:solidFill>
                  <a:cs typeface="Arial" panose="020B0604020202020204" pitchFamily="34" charset="0"/>
                </a:rPr>
                <a:t> =</a:t>
              </a:r>
              <a:endParaRPr lang="el-GR" altLang="en-US" sz="2400">
                <a:solidFill>
                  <a:srgbClr val="010066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4344" name="Rectangle 8"/>
            <p:cNvSpPr>
              <a:spLocks noChangeArrowheads="1"/>
            </p:cNvSpPr>
            <p:nvPr/>
          </p:nvSpPr>
          <p:spPr bwMode="auto">
            <a:xfrm>
              <a:off x="2087" y="1167"/>
              <a:ext cx="13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2400">
                  <a:solidFill>
                    <a:srgbClr val="010066"/>
                  </a:solidFill>
                </a:rPr>
                <a:t>circumference</a:t>
              </a:r>
              <a:endParaRPr lang="el-GR" altLang="en-US" sz="2400">
                <a:solidFill>
                  <a:srgbClr val="010066"/>
                </a:solidFill>
              </a:endParaRPr>
            </a:p>
          </p:txBody>
        </p:sp>
        <p:sp>
          <p:nvSpPr>
            <p:cNvPr id="14345" name="Line 9"/>
            <p:cNvSpPr>
              <a:spLocks noChangeShapeType="1"/>
            </p:cNvSpPr>
            <p:nvPr/>
          </p:nvSpPr>
          <p:spPr bwMode="auto">
            <a:xfrm>
              <a:off x="2066" y="1455"/>
              <a:ext cx="136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346" name="Text Box 10"/>
            <p:cNvSpPr txBox="1">
              <a:spLocks noChangeArrowheads="1"/>
            </p:cNvSpPr>
            <p:nvPr/>
          </p:nvSpPr>
          <p:spPr bwMode="auto">
            <a:xfrm>
              <a:off x="2317" y="1418"/>
              <a:ext cx="8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2400">
                  <a:solidFill>
                    <a:srgbClr val="010066"/>
                  </a:solidFill>
                </a:rPr>
                <a:t>diameter</a:t>
              </a:r>
              <a:endParaRPr lang="en-GB" altLang="en-US" sz="2400">
                <a:solidFill>
                  <a:srgbClr val="010066"/>
                </a:solidFill>
              </a:endParaRPr>
            </a:p>
          </p:txBody>
        </p:sp>
      </p:grp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03213" y="2687638"/>
            <a:ext cx="539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010066"/>
                </a:solidFill>
              </a:rPr>
              <a:t>or,</a:t>
            </a:r>
            <a:endParaRPr lang="en-GB" altLang="en-US" sz="2400">
              <a:solidFill>
                <a:srgbClr val="010066"/>
              </a:solidFill>
            </a:endParaRP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303213" y="4379913"/>
            <a:ext cx="87503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010066"/>
                </a:solidFill>
              </a:rPr>
              <a:t>We can rearrange this to make a formula to find the circumference of a circle given its diameter.</a:t>
            </a:r>
            <a:endParaRPr lang="en-GB" altLang="en-US" sz="2400">
              <a:solidFill>
                <a:srgbClr val="010066"/>
              </a:solidFill>
            </a:endParaRP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4019550" y="5464175"/>
            <a:ext cx="1085850" cy="485775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010066"/>
                </a:solidFill>
              </a:rPr>
              <a:t>C = </a:t>
            </a:r>
            <a:r>
              <a:rPr lang="el-GR" altLang="en-US" sz="240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altLang="en-US" sz="2400" i="1">
                <a:solidFill>
                  <a:srgbClr val="01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d</a:t>
            </a:r>
            <a:endParaRPr lang="el-GR" altLang="en-US" sz="2400" i="1">
              <a:solidFill>
                <a:srgbClr val="010066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grpSp>
        <p:nvGrpSpPr>
          <p:cNvPr id="14350" name="Group 14"/>
          <p:cNvGrpSpPr>
            <a:grpSpLocks/>
          </p:cNvGrpSpPr>
          <p:nvPr/>
        </p:nvGrpSpPr>
        <p:grpSpPr bwMode="auto">
          <a:xfrm>
            <a:off x="3960813" y="3262313"/>
            <a:ext cx="1223962" cy="857250"/>
            <a:chOff x="2495" y="1661"/>
            <a:chExt cx="771" cy="540"/>
          </a:xfrm>
        </p:grpSpPr>
        <p:grpSp>
          <p:nvGrpSpPr>
            <p:cNvPr id="14351" name="Group 15"/>
            <p:cNvGrpSpPr>
              <a:grpSpLocks/>
            </p:cNvGrpSpPr>
            <p:nvPr/>
          </p:nvGrpSpPr>
          <p:grpSpPr bwMode="auto">
            <a:xfrm>
              <a:off x="2560" y="1661"/>
              <a:ext cx="639" cy="540"/>
              <a:chOff x="1837" y="1939"/>
              <a:chExt cx="639" cy="540"/>
            </a:xfrm>
          </p:grpSpPr>
          <p:sp>
            <p:nvSpPr>
              <p:cNvPr id="14352" name="Text Box 16"/>
              <p:cNvSpPr txBox="1">
                <a:spLocks noChangeArrowheads="1"/>
              </p:cNvSpPr>
              <p:nvPr/>
            </p:nvSpPr>
            <p:spPr bwMode="auto">
              <a:xfrm>
                <a:off x="1837" y="2083"/>
                <a:ext cx="37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l-GR" altLang="en-US" sz="240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π</a:t>
                </a:r>
                <a:r>
                  <a:rPr lang="en-US" altLang="en-US" sz="2400">
                    <a:solidFill>
                      <a:srgbClr val="010066"/>
                    </a:solidFill>
                    <a:cs typeface="Arial" panose="020B0604020202020204" pitchFamily="34" charset="0"/>
                  </a:rPr>
                  <a:t> =</a:t>
                </a:r>
                <a:endParaRPr lang="el-GR" altLang="en-US" sz="2400">
                  <a:solidFill>
                    <a:srgbClr val="010066"/>
                  </a:solidFill>
                  <a:cs typeface="Arial" panose="020B0604020202020204" pitchFamily="34" charset="0"/>
                </a:endParaRPr>
              </a:p>
            </p:txBody>
          </p:sp>
          <p:grpSp>
            <p:nvGrpSpPr>
              <p:cNvPr id="14353" name="Group 17"/>
              <p:cNvGrpSpPr>
                <a:grpSpLocks/>
              </p:cNvGrpSpPr>
              <p:nvPr/>
            </p:nvGrpSpPr>
            <p:grpSpPr bwMode="auto">
              <a:xfrm>
                <a:off x="2200" y="1939"/>
                <a:ext cx="276" cy="540"/>
                <a:chOff x="2308" y="1939"/>
                <a:chExt cx="276" cy="540"/>
              </a:xfrm>
            </p:grpSpPr>
            <p:sp>
              <p:nvSpPr>
                <p:cNvPr id="14354" name="Rectangle 18"/>
                <p:cNvSpPr>
                  <a:spLocks noChangeArrowheads="1"/>
                </p:cNvSpPr>
                <p:nvPr/>
              </p:nvSpPr>
              <p:spPr bwMode="auto">
                <a:xfrm>
                  <a:off x="2319" y="1939"/>
                  <a:ext cx="255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altLang="en-US" sz="2400" i="1">
                      <a:solidFill>
                        <a:srgbClr val="010066"/>
                      </a:solidFill>
                    </a:rPr>
                    <a:t>C</a:t>
                  </a:r>
                  <a:endParaRPr lang="el-GR" altLang="en-US" sz="2400" i="1">
                    <a:solidFill>
                      <a:srgbClr val="010066"/>
                    </a:solidFill>
                  </a:endParaRPr>
                </a:p>
              </p:txBody>
            </p:sp>
            <p:sp>
              <p:nvSpPr>
                <p:cNvPr id="14355" name="Line 19"/>
                <p:cNvSpPr>
                  <a:spLocks noChangeShapeType="1"/>
                </p:cNvSpPr>
                <p:nvPr/>
              </p:nvSpPr>
              <p:spPr bwMode="auto">
                <a:xfrm>
                  <a:off x="2308" y="2227"/>
                  <a:ext cx="27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4356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2341" y="2191"/>
                  <a:ext cx="21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altLang="en-US" sz="2400" i="1">
                      <a:solidFill>
                        <a:srgbClr val="010066"/>
                      </a:solidFill>
                      <a:latin typeface="Times New Roman" panose="02020603050405020304" pitchFamily="18" charset="0"/>
                    </a:rPr>
                    <a:t>d</a:t>
                  </a:r>
                  <a:endParaRPr lang="en-GB" altLang="en-US" sz="2400" i="1">
                    <a:solidFill>
                      <a:srgbClr val="010066"/>
                    </a:solidFill>
                    <a:latin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14357" name="Rectangle 21"/>
            <p:cNvSpPr>
              <a:spLocks noChangeArrowheads="1"/>
            </p:cNvSpPr>
            <p:nvPr/>
          </p:nvSpPr>
          <p:spPr bwMode="auto">
            <a:xfrm>
              <a:off x="2495" y="1661"/>
              <a:ext cx="771" cy="540"/>
            </a:xfrm>
            <a:prstGeom prst="rect">
              <a:avLst/>
            </a:prstGeom>
            <a:noFill/>
            <a:ln w="28575">
              <a:solidFill>
                <a:srgbClr val="FF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857500" y="1600200"/>
            <a:ext cx="3429000" cy="1087438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7" grpId="0"/>
      <p:bldP spid="14348" grpId="0"/>
      <p:bldP spid="1434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right_button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092825"/>
            <a:ext cx="501650" cy="531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7" name="Picture 3" descr="left_button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092825"/>
            <a:ext cx="542925" cy="5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50813" y="150813"/>
            <a:ext cx="7805737" cy="633412"/>
          </a:xfrm>
          <a:noFill/>
          <a:ln/>
        </p:spPr>
        <p:txBody>
          <a:bodyPr/>
          <a:lstStyle/>
          <a:p>
            <a:pPr algn="l"/>
            <a:r>
              <a:rPr lang="en-US" altLang="en-US" sz="2800" b="1" dirty="0">
                <a:solidFill>
                  <a:srgbClr val="000066"/>
                </a:solidFill>
                <a:latin typeface="Arial" panose="020B0604020202020204" pitchFamily="34" charset="0"/>
                <a:ea typeface="+mn-ea"/>
                <a:cs typeface="+mn-cs"/>
              </a:rPr>
              <a:t>The circumference of a circle </a:t>
            </a:r>
            <a:endParaRPr lang="en-GB" altLang="en-US" sz="2800" b="1" dirty="0">
              <a:solidFill>
                <a:srgbClr val="000066"/>
              </a:solidFill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004888" y="1373188"/>
            <a:ext cx="7134225" cy="48577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2400">
                <a:solidFill>
                  <a:srgbClr val="010066"/>
                </a:solidFill>
              </a:rPr>
              <a:t>Use </a:t>
            </a:r>
            <a:r>
              <a:rPr lang="el-GR" altLang="en-US" sz="240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altLang="en-US" sz="2400">
                <a:solidFill>
                  <a:srgbClr val="010066"/>
                </a:solidFill>
                <a:cs typeface="Arial" panose="020B0604020202020204" pitchFamily="34" charset="0"/>
              </a:rPr>
              <a:t> = 3.14 to find the circumference of this circle.</a:t>
            </a:r>
            <a:endParaRPr lang="el-GR" altLang="en-US" sz="2400">
              <a:solidFill>
                <a:srgbClr val="010066"/>
              </a:solidFill>
              <a:cs typeface="Arial" panose="020B0604020202020204" pitchFamily="34" charset="0"/>
            </a:endParaRP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5105400" y="2924175"/>
            <a:ext cx="1057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010066"/>
                </a:solidFill>
              </a:rPr>
              <a:t>C = </a:t>
            </a:r>
            <a:r>
              <a:rPr lang="el-GR" altLang="en-US" sz="240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altLang="en-US" sz="2400" i="1">
                <a:solidFill>
                  <a:srgbClr val="01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d</a:t>
            </a:r>
            <a:endParaRPr lang="el-GR" altLang="en-US" sz="2400" i="1">
              <a:solidFill>
                <a:srgbClr val="010066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grpSp>
        <p:nvGrpSpPr>
          <p:cNvPr id="16391" name="Group 7"/>
          <p:cNvGrpSpPr>
            <a:grpSpLocks/>
          </p:cNvGrpSpPr>
          <p:nvPr/>
        </p:nvGrpSpPr>
        <p:grpSpPr bwMode="auto">
          <a:xfrm>
            <a:off x="900113" y="2205038"/>
            <a:ext cx="3095625" cy="3095625"/>
            <a:chOff x="340" y="1253"/>
            <a:chExt cx="1225" cy="1225"/>
          </a:xfrm>
        </p:grpSpPr>
        <p:sp>
          <p:nvSpPr>
            <p:cNvPr id="16392" name="Oval 8"/>
            <p:cNvSpPr>
              <a:spLocks noChangeArrowheads="1"/>
            </p:cNvSpPr>
            <p:nvPr/>
          </p:nvSpPr>
          <p:spPr bwMode="auto">
            <a:xfrm rot="1800000">
              <a:off x="340" y="1253"/>
              <a:ext cx="1225" cy="1225"/>
            </a:xfrm>
            <a:prstGeom prst="ellipse">
              <a:avLst/>
            </a:prstGeom>
            <a:gradFill rotWithShape="1">
              <a:gsLst>
                <a:gs pos="0">
                  <a:srgbClr val="33CC33"/>
                </a:gs>
                <a:gs pos="100000">
                  <a:srgbClr val="9AE69A"/>
                </a:gs>
              </a:gsLst>
              <a:lin ang="18900000" scaled="1"/>
            </a:gra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393" name="Line 9"/>
            <p:cNvSpPr>
              <a:spLocks noChangeShapeType="1"/>
            </p:cNvSpPr>
            <p:nvPr/>
          </p:nvSpPr>
          <p:spPr bwMode="auto">
            <a:xfrm rot="1800000">
              <a:off x="341" y="1866"/>
              <a:ext cx="12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2195513" y="3233738"/>
            <a:ext cx="844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010066"/>
                </a:solidFill>
              </a:rPr>
              <a:t>8 cm</a:t>
            </a:r>
            <a:endParaRPr lang="en-GB" altLang="en-US" sz="2400">
              <a:solidFill>
                <a:srgbClr val="010066"/>
              </a:solidFill>
            </a:endParaRP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5392738" y="3473450"/>
            <a:ext cx="155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010066"/>
                </a:solidFill>
              </a:rPr>
              <a:t>= 3.14 × 8</a:t>
            </a:r>
            <a:endParaRPr lang="en-GB" altLang="en-US" sz="2400">
              <a:solidFill>
                <a:srgbClr val="010066"/>
              </a:solidFill>
            </a:endParaRP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5392738" y="4022725"/>
            <a:ext cx="1735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010066"/>
                </a:solidFill>
              </a:rPr>
              <a:t>= </a:t>
            </a:r>
            <a:r>
              <a:rPr lang="en-US" altLang="en-US" sz="2400" b="1">
                <a:solidFill>
                  <a:srgbClr val="FF6600"/>
                </a:solidFill>
              </a:rPr>
              <a:t>25.12 cm</a:t>
            </a:r>
            <a:endParaRPr lang="en-GB" altLang="en-US" sz="2400" b="1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/>
      <p:bldP spid="16395" grpId="0"/>
      <p:bldP spid="1639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right_button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092825"/>
            <a:ext cx="501650" cy="531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5" name="Picture 3" descr="left_button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092825"/>
            <a:ext cx="542925" cy="5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50813" y="150813"/>
            <a:ext cx="7805737" cy="633412"/>
          </a:xfrm>
          <a:noFill/>
          <a:ln/>
        </p:spPr>
        <p:txBody>
          <a:bodyPr/>
          <a:lstStyle/>
          <a:p>
            <a:pPr algn="l"/>
            <a:r>
              <a:rPr lang="en-US" altLang="en-US" sz="2800" b="1" dirty="0">
                <a:solidFill>
                  <a:srgbClr val="000066"/>
                </a:solidFill>
                <a:latin typeface="Arial" panose="020B0604020202020204" pitchFamily="34" charset="0"/>
                <a:ea typeface="+mn-ea"/>
                <a:cs typeface="+mn-cs"/>
              </a:rPr>
              <a:t>Finding the circumference given the radius </a:t>
            </a:r>
            <a:endParaRPr lang="en-GB" altLang="en-US" sz="2800" b="1" dirty="0">
              <a:solidFill>
                <a:srgbClr val="000066"/>
              </a:solidFill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303213" y="1174750"/>
            <a:ext cx="8156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010066"/>
                </a:solidFill>
              </a:rPr>
              <a:t>The diameter of a circle is two times its radius, or</a:t>
            </a:r>
            <a:endParaRPr lang="en-GB" altLang="en-US" sz="2400">
              <a:solidFill>
                <a:srgbClr val="010066"/>
              </a:solidFill>
            </a:endParaRP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4021138" y="5391150"/>
            <a:ext cx="1222375" cy="485775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010066"/>
                </a:solidFill>
              </a:rPr>
              <a:t>C = 2</a:t>
            </a:r>
            <a:r>
              <a:rPr lang="el-GR" altLang="en-US" sz="240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altLang="en-US" sz="2400" i="1">
                <a:solidFill>
                  <a:srgbClr val="01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r</a:t>
            </a:r>
            <a:endParaRPr lang="el-GR" altLang="en-US" sz="2400" i="1">
              <a:solidFill>
                <a:srgbClr val="010066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4062413" y="1933575"/>
            <a:ext cx="1000125" cy="485775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 i="1">
                <a:solidFill>
                  <a:srgbClr val="010066"/>
                </a:solidFill>
                <a:latin typeface="Times New Roman" panose="02020603050405020304" pitchFamily="18" charset="0"/>
              </a:rPr>
              <a:t>d</a:t>
            </a:r>
            <a:r>
              <a:rPr lang="en-US" altLang="en-US" sz="2400">
                <a:solidFill>
                  <a:srgbClr val="010066"/>
                </a:solidFill>
              </a:rPr>
              <a:t> = 2</a:t>
            </a:r>
            <a:r>
              <a:rPr lang="en-US" altLang="en-US" sz="2400" i="1">
                <a:solidFill>
                  <a:srgbClr val="01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r</a:t>
            </a:r>
            <a:endParaRPr lang="el-GR" altLang="en-US" sz="2400" i="1">
              <a:solidFill>
                <a:srgbClr val="010066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303213" y="2720975"/>
            <a:ext cx="8156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010066"/>
                </a:solidFill>
              </a:rPr>
              <a:t>We can substitute this into the formula</a:t>
            </a:r>
            <a:endParaRPr lang="en-GB" altLang="en-US" sz="2400">
              <a:solidFill>
                <a:srgbClr val="010066"/>
              </a:solidFill>
            </a:endParaRP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4019550" y="3479800"/>
            <a:ext cx="1085850" cy="485775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010066"/>
                </a:solidFill>
              </a:rPr>
              <a:t>C = </a:t>
            </a:r>
            <a:r>
              <a:rPr lang="el-GR" altLang="en-US" sz="240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altLang="en-US" sz="2400" i="1">
                <a:solidFill>
                  <a:srgbClr val="01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d</a:t>
            </a:r>
            <a:endParaRPr lang="el-GR" altLang="en-US" sz="2400" i="1">
              <a:solidFill>
                <a:srgbClr val="010066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303213" y="4267200"/>
            <a:ext cx="81565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010066"/>
                </a:solidFill>
              </a:rPr>
              <a:t>to give us a formula to find the circumference of a circle given its radius.</a:t>
            </a:r>
            <a:endParaRPr lang="en-GB" altLang="en-US" sz="2400">
              <a:solidFill>
                <a:srgbClr val="01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 animBg="1"/>
      <p:bldP spid="18439" grpId="0" animBg="1"/>
      <p:bldP spid="18440" grpId="0"/>
      <p:bldP spid="18441" grpId="0" animBg="1"/>
      <p:bldP spid="184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right_button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092825"/>
            <a:ext cx="501650" cy="531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3" name="Picture 3" descr="left_button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092825"/>
            <a:ext cx="542925" cy="5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50813" y="150813"/>
            <a:ext cx="7805737" cy="633412"/>
          </a:xfrm>
          <a:noFill/>
          <a:ln/>
        </p:spPr>
        <p:txBody>
          <a:bodyPr/>
          <a:lstStyle/>
          <a:p>
            <a:pPr algn="l"/>
            <a:r>
              <a:rPr lang="en-US" altLang="en-US" sz="2800" b="1" dirty="0">
                <a:solidFill>
                  <a:srgbClr val="000066"/>
                </a:solidFill>
                <a:latin typeface="Arial" panose="020B0604020202020204" pitchFamily="34" charset="0"/>
                <a:ea typeface="+mn-ea"/>
                <a:cs typeface="+mn-cs"/>
              </a:rPr>
              <a:t>The circumference of a circle </a:t>
            </a:r>
            <a:endParaRPr lang="en-GB" altLang="en-US" sz="2800" b="1" dirty="0">
              <a:solidFill>
                <a:srgbClr val="000066"/>
              </a:solidFill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303213" y="1144588"/>
            <a:ext cx="84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010066"/>
                </a:solidFill>
              </a:rPr>
              <a:t>Use </a:t>
            </a:r>
            <a:r>
              <a:rPr lang="el-GR" altLang="en-US" sz="240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altLang="en-US" sz="2400">
                <a:solidFill>
                  <a:srgbClr val="010066"/>
                </a:solidFill>
                <a:cs typeface="Arial" panose="020B0604020202020204" pitchFamily="34" charset="0"/>
              </a:rPr>
              <a:t> = 3.14 to find the circumference of the following circles:</a:t>
            </a:r>
            <a:endParaRPr lang="el-GR" altLang="en-US" sz="2400">
              <a:solidFill>
                <a:srgbClr val="010066"/>
              </a:solidFill>
              <a:cs typeface="Arial" panose="020B0604020202020204" pitchFamily="34" charset="0"/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2054225" y="2224088"/>
            <a:ext cx="1057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010066"/>
                </a:solidFill>
              </a:rPr>
              <a:t>C = </a:t>
            </a:r>
            <a:r>
              <a:rPr lang="el-GR" altLang="en-US" sz="240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altLang="en-US" sz="2400" i="1">
                <a:solidFill>
                  <a:srgbClr val="01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d</a:t>
            </a:r>
            <a:endParaRPr lang="el-GR" altLang="en-US" sz="2400" i="1">
              <a:solidFill>
                <a:srgbClr val="010066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grpSp>
        <p:nvGrpSpPr>
          <p:cNvPr id="20487" name="Group 7"/>
          <p:cNvGrpSpPr>
            <a:grpSpLocks/>
          </p:cNvGrpSpPr>
          <p:nvPr/>
        </p:nvGrpSpPr>
        <p:grpSpPr bwMode="auto">
          <a:xfrm>
            <a:off x="541338" y="2152650"/>
            <a:ext cx="1439862" cy="1439863"/>
            <a:chOff x="341" y="1356"/>
            <a:chExt cx="907" cy="907"/>
          </a:xfrm>
        </p:grpSpPr>
        <p:grpSp>
          <p:nvGrpSpPr>
            <p:cNvPr id="20488" name="Group 8"/>
            <p:cNvGrpSpPr>
              <a:grpSpLocks/>
            </p:cNvGrpSpPr>
            <p:nvPr/>
          </p:nvGrpSpPr>
          <p:grpSpPr bwMode="auto">
            <a:xfrm>
              <a:off x="341" y="1356"/>
              <a:ext cx="907" cy="907"/>
              <a:chOff x="340" y="1253"/>
              <a:chExt cx="1225" cy="1225"/>
            </a:xfrm>
          </p:grpSpPr>
          <p:sp>
            <p:nvSpPr>
              <p:cNvPr id="20489" name="Oval 9"/>
              <p:cNvSpPr>
                <a:spLocks noChangeArrowheads="1"/>
              </p:cNvSpPr>
              <p:nvPr/>
            </p:nvSpPr>
            <p:spPr bwMode="auto">
              <a:xfrm rot="1800000">
                <a:off x="340" y="1253"/>
                <a:ext cx="1225" cy="1225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FFE579"/>
                  </a:gs>
                </a:gsLst>
                <a:lin ang="18900000" scaled="1"/>
              </a:gra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490" name="Line 10"/>
              <p:cNvSpPr>
                <a:spLocks noChangeShapeType="1"/>
              </p:cNvSpPr>
              <p:nvPr/>
            </p:nvSpPr>
            <p:spPr bwMode="auto">
              <a:xfrm rot="1800000">
                <a:off x="341" y="1866"/>
                <a:ext cx="122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0491" name="Text Box 11"/>
            <p:cNvSpPr txBox="1">
              <a:spLocks noChangeArrowheads="1"/>
            </p:cNvSpPr>
            <p:nvPr/>
          </p:nvSpPr>
          <p:spPr bwMode="auto">
            <a:xfrm>
              <a:off x="704" y="1570"/>
              <a:ext cx="46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2000">
                  <a:solidFill>
                    <a:srgbClr val="010066"/>
                  </a:solidFill>
                </a:rPr>
                <a:t>4 cm</a:t>
              </a:r>
              <a:endParaRPr lang="en-GB" altLang="en-US" sz="2000">
                <a:solidFill>
                  <a:srgbClr val="010066"/>
                </a:solidFill>
              </a:endParaRPr>
            </a:p>
          </p:txBody>
        </p:sp>
      </p:grp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2341563" y="2773363"/>
            <a:ext cx="155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010066"/>
                </a:solidFill>
              </a:rPr>
              <a:t>= 3.14 × 4</a:t>
            </a:r>
            <a:endParaRPr lang="en-GB" altLang="en-US" sz="2400">
              <a:solidFill>
                <a:srgbClr val="010066"/>
              </a:solidFill>
            </a:endParaRP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2341563" y="3322638"/>
            <a:ext cx="1735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010066"/>
                </a:solidFill>
              </a:rPr>
              <a:t>= </a:t>
            </a:r>
            <a:r>
              <a:rPr lang="en-US" altLang="en-US" sz="2400" b="1">
                <a:solidFill>
                  <a:srgbClr val="FF6600"/>
                </a:solidFill>
              </a:rPr>
              <a:t>12.56 cm</a:t>
            </a:r>
            <a:endParaRPr lang="en-GB" altLang="en-US" sz="2400" b="1">
              <a:solidFill>
                <a:srgbClr val="FF6600"/>
              </a:solidFill>
            </a:endParaRP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6156325" y="2224088"/>
            <a:ext cx="119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010066"/>
                </a:solidFill>
              </a:rPr>
              <a:t>C = 2</a:t>
            </a:r>
            <a:r>
              <a:rPr lang="el-GR" altLang="en-US" sz="240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altLang="en-US" sz="2400" i="1">
                <a:solidFill>
                  <a:srgbClr val="01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r</a:t>
            </a:r>
            <a:endParaRPr lang="el-GR" altLang="en-US" sz="2400" i="1">
              <a:solidFill>
                <a:srgbClr val="010066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grpSp>
        <p:nvGrpSpPr>
          <p:cNvPr id="20495" name="Group 15"/>
          <p:cNvGrpSpPr>
            <a:grpSpLocks/>
          </p:cNvGrpSpPr>
          <p:nvPr/>
        </p:nvGrpSpPr>
        <p:grpSpPr bwMode="auto">
          <a:xfrm>
            <a:off x="4643438" y="2152650"/>
            <a:ext cx="1439862" cy="1439863"/>
            <a:chOff x="2925" y="1356"/>
            <a:chExt cx="1031" cy="1031"/>
          </a:xfrm>
        </p:grpSpPr>
        <p:sp>
          <p:nvSpPr>
            <p:cNvPr id="20496" name="Oval 16"/>
            <p:cNvSpPr>
              <a:spLocks noChangeArrowheads="1"/>
            </p:cNvSpPr>
            <p:nvPr/>
          </p:nvSpPr>
          <p:spPr bwMode="auto">
            <a:xfrm rot="1800000">
              <a:off x="2925" y="1356"/>
              <a:ext cx="1031" cy="1031"/>
            </a:xfrm>
            <a:prstGeom prst="ellipse">
              <a:avLst/>
            </a:prstGeom>
            <a:gradFill rotWithShape="1">
              <a:gsLst>
                <a:gs pos="0">
                  <a:srgbClr val="BA97D1"/>
                </a:gs>
                <a:gs pos="100000">
                  <a:srgbClr val="D0B8E0"/>
                </a:gs>
              </a:gsLst>
              <a:lin ang="18900000" scaled="1"/>
            </a:gra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497" name="Line 17"/>
            <p:cNvSpPr>
              <a:spLocks noChangeShapeType="1"/>
            </p:cNvSpPr>
            <p:nvPr/>
          </p:nvSpPr>
          <p:spPr bwMode="auto">
            <a:xfrm rot="4200000">
              <a:off x="3095" y="1630"/>
              <a:ext cx="51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498" name="Text Box 18"/>
            <p:cNvSpPr txBox="1">
              <a:spLocks noChangeArrowheads="1"/>
            </p:cNvSpPr>
            <p:nvPr/>
          </p:nvSpPr>
          <p:spPr bwMode="auto">
            <a:xfrm>
              <a:off x="3354" y="1489"/>
              <a:ext cx="434" cy="2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2000">
                  <a:solidFill>
                    <a:srgbClr val="010066"/>
                  </a:solidFill>
                </a:rPr>
                <a:t>9 m</a:t>
              </a:r>
              <a:endParaRPr lang="en-GB" altLang="en-US" sz="2000">
                <a:solidFill>
                  <a:srgbClr val="010066"/>
                </a:solidFill>
              </a:endParaRPr>
            </a:p>
          </p:txBody>
        </p:sp>
      </p:grp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6443663" y="2773363"/>
            <a:ext cx="2071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010066"/>
                </a:solidFill>
              </a:rPr>
              <a:t>= 2 × 3.14 × 9</a:t>
            </a:r>
            <a:endParaRPr lang="en-GB" altLang="en-US" sz="2400">
              <a:solidFill>
                <a:srgbClr val="010066"/>
              </a:solidFill>
            </a:endParaRPr>
          </a:p>
        </p:txBody>
      </p:sp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6443663" y="3322638"/>
            <a:ext cx="1565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010066"/>
                </a:solidFill>
              </a:rPr>
              <a:t>= </a:t>
            </a:r>
            <a:r>
              <a:rPr lang="en-US" altLang="en-US" sz="2400" b="1">
                <a:solidFill>
                  <a:srgbClr val="FF6600"/>
                </a:solidFill>
              </a:rPr>
              <a:t>56.52 m</a:t>
            </a:r>
            <a:endParaRPr lang="en-GB" altLang="en-US" sz="2400" b="1">
              <a:solidFill>
                <a:srgbClr val="FF6600"/>
              </a:solidFill>
            </a:endParaRPr>
          </a:p>
        </p:txBody>
      </p:sp>
      <p:sp>
        <p:nvSpPr>
          <p:cNvPr id="20501" name="Text Box 21"/>
          <p:cNvSpPr txBox="1">
            <a:spLocks noChangeArrowheads="1"/>
          </p:cNvSpPr>
          <p:nvPr/>
        </p:nvSpPr>
        <p:spPr bwMode="auto">
          <a:xfrm>
            <a:off x="2054225" y="4384675"/>
            <a:ext cx="1057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010066"/>
                </a:solidFill>
              </a:rPr>
              <a:t>C = </a:t>
            </a:r>
            <a:r>
              <a:rPr lang="el-GR" altLang="en-US" sz="240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altLang="en-US" sz="2400" i="1">
                <a:solidFill>
                  <a:srgbClr val="01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d</a:t>
            </a:r>
            <a:endParaRPr lang="el-GR" altLang="en-US" sz="2400" i="1">
              <a:solidFill>
                <a:srgbClr val="010066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grpSp>
        <p:nvGrpSpPr>
          <p:cNvPr id="20502" name="Group 22"/>
          <p:cNvGrpSpPr>
            <a:grpSpLocks/>
          </p:cNvGrpSpPr>
          <p:nvPr/>
        </p:nvGrpSpPr>
        <p:grpSpPr bwMode="auto">
          <a:xfrm>
            <a:off x="541338" y="4313238"/>
            <a:ext cx="1439862" cy="1439862"/>
            <a:chOff x="341" y="2717"/>
            <a:chExt cx="907" cy="907"/>
          </a:xfrm>
        </p:grpSpPr>
        <p:sp>
          <p:nvSpPr>
            <p:cNvPr id="20503" name="Oval 23"/>
            <p:cNvSpPr>
              <a:spLocks noChangeArrowheads="1"/>
            </p:cNvSpPr>
            <p:nvPr/>
          </p:nvSpPr>
          <p:spPr bwMode="auto">
            <a:xfrm rot="1800000">
              <a:off x="341" y="2717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FF3300"/>
                </a:gs>
                <a:gs pos="100000">
                  <a:srgbClr val="FFA893"/>
                </a:gs>
              </a:gsLst>
              <a:lin ang="18900000" scaled="1"/>
            </a:gra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504" name="Line 24"/>
            <p:cNvSpPr>
              <a:spLocks noChangeShapeType="1"/>
            </p:cNvSpPr>
            <p:nvPr/>
          </p:nvSpPr>
          <p:spPr bwMode="auto">
            <a:xfrm rot="19980000" flipH="1" flipV="1">
              <a:off x="342" y="3171"/>
              <a:ext cx="90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505" name="Text Box 25"/>
            <p:cNvSpPr txBox="1">
              <a:spLocks noChangeArrowheads="1"/>
            </p:cNvSpPr>
            <p:nvPr/>
          </p:nvSpPr>
          <p:spPr bwMode="auto">
            <a:xfrm>
              <a:off x="644" y="3175"/>
              <a:ext cx="6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2000">
                  <a:solidFill>
                    <a:srgbClr val="010066"/>
                  </a:solidFill>
                </a:rPr>
                <a:t>23 mm</a:t>
              </a:r>
              <a:endParaRPr lang="en-GB" altLang="en-US" sz="2000">
                <a:solidFill>
                  <a:srgbClr val="010066"/>
                </a:solidFill>
              </a:endParaRPr>
            </a:p>
          </p:txBody>
        </p:sp>
      </p:grpSp>
      <p:sp>
        <p:nvSpPr>
          <p:cNvPr id="20506" name="Text Box 26"/>
          <p:cNvSpPr txBox="1">
            <a:spLocks noChangeArrowheads="1"/>
          </p:cNvSpPr>
          <p:nvPr/>
        </p:nvSpPr>
        <p:spPr bwMode="auto">
          <a:xfrm>
            <a:off x="2341563" y="4933950"/>
            <a:ext cx="1725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010066"/>
                </a:solidFill>
              </a:rPr>
              <a:t>= 3.14 × 23</a:t>
            </a:r>
            <a:endParaRPr lang="en-GB" altLang="en-US" sz="2400">
              <a:solidFill>
                <a:srgbClr val="010066"/>
              </a:solidFill>
            </a:endParaRPr>
          </a:p>
        </p:txBody>
      </p:sp>
      <p:sp>
        <p:nvSpPr>
          <p:cNvPr id="20507" name="Text Box 27"/>
          <p:cNvSpPr txBox="1">
            <a:spLocks noChangeArrowheads="1"/>
          </p:cNvSpPr>
          <p:nvPr/>
        </p:nvSpPr>
        <p:spPr bwMode="auto">
          <a:xfrm>
            <a:off x="2341563" y="5483225"/>
            <a:ext cx="1836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010066"/>
                </a:solidFill>
              </a:rPr>
              <a:t>= </a:t>
            </a:r>
            <a:r>
              <a:rPr lang="en-US" altLang="en-US" sz="2400" b="1">
                <a:solidFill>
                  <a:srgbClr val="FF6600"/>
                </a:solidFill>
              </a:rPr>
              <a:t>72.22 mm</a:t>
            </a:r>
            <a:endParaRPr lang="en-GB" altLang="en-US" sz="2400" b="1">
              <a:solidFill>
                <a:srgbClr val="FF6600"/>
              </a:solidFill>
            </a:endParaRPr>
          </a:p>
        </p:txBody>
      </p:sp>
      <p:sp>
        <p:nvSpPr>
          <p:cNvPr id="20508" name="Text Box 28"/>
          <p:cNvSpPr txBox="1">
            <a:spLocks noChangeArrowheads="1"/>
          </p:cNvSpPr>
          <p:nvPr/>
        </p:nvSpPr>
        <p:spPr bwMode="auto">
          <a:xfrm>
            <a:off x="6154738" y="4384675"/>
            <a:ext cx="119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010066"/>
                </a:solidFill>
              </a:rPr>
              <a:t>C = 2</a:t>
            </a:r>
            <a:r>
              <a:rPr lang="el-GR" altLang="en-US" sz="240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altLang="en-US" sz="2400" i="1">
                <a:solidFill>
                  <a:srgbClr val="01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r</a:t>
            </a:r>
            <a:endParaRPr lang="el-GR" altLang="en-US" sz="2400" i="1">
              <a:solidFill>
                <a:srgbClr val="010066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grpSp>
        <p:nvGrpSpPr>
          <p:cNvPr id="20509" name="Group 29"/>
          <p:cNvGrpSpPr>
            <a:grpSpLocks/>
          </p:cNvGrpSpPr>
          <p:nvPr/>
        </p:nvGrpSpPr>
        <p:grpSpPr bwMode="auto">
          <a:xfrm>
            <a:off x="4643438" y="4313238"/>
            <a:ext cx="1439862" cy="1439862"/>
            <a:chOff x="3080" y="2717"/>
            <a:chExt cx="1031" cy="1031"/>
          </a:xfrm>
        </p:grpSpPr>
        <p:sp>
          <p:nvSpPr>
            <p:cNvPr id="20510" name="Oval 30"/>
            <p:cNvSpPr>
              <a:spLocks noChangeArrowheads="1"/>
            </p:cNvSpPr>
            <p:nvPr/>
          </p:nvSpPr>
          <p:spPr bwMode="auto">
            <a:xfrm rot="1800000">
              <a:off x="3080" y="2717"/>
              <a:ext cx="1031" cy="1031"/>
            </a:xfrm>
            <a:prstGeom prst="ellipse">
              <a:avLst/>
            </a:prstGeom>
            <a:gradFill rotWithShape="1">
              <a:gsLst>
                <a:gs pos="0">
                  <a:srgbClr val="3399FF"/>
                </a:gs>
                <a:gs pos="100000">
                  <a:srgbClr val="8FC7FF"/>
                </a:gs>
              </a:gsLst>
              <a:lin ang="18900000" scaled="1"/>
            </a:gra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511" name="Line 31"/>
            <p:cNvSpPr>
              <a:spLocks noChangeShapeType="1"/>
            </p:cNvSpPr>
            <p:nvPr/>
          </p:nvSpPr>
          <p:spPr bwMode="auto">
            <a:xfrm rot="20700000">
              <a:off x="3083" y="3299"/>
              <a:ext cx="51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512" name="Text Box 32"/>
            <p:cNvSpPr txBox="1">
              <a:spLocks noChangeArrowheads="1"/>
            </p:cNvSpPr>
            <p:nvPr/>
          </p:nvSpPr>
          <p:spPr bwMode="auto">
            <a:xfrm>
              <a:off x="3149" y="2953"/>
              <a:ext cx="627" cy="2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2000">
                  <a:solidFill>
                    <a:srgbClr val="010066"/>
                  </a:solidFill>
                </a:rPr>
                <a:t>58 cm</a:t>
              </a:r>
              <a:endParaRPr lang="en-GB" altLang="en-US" sz="2000">
                <a:solidFill>
                  <a:srgbClr val="010066"/>
                </a:solidFill>
              </a:endParaRPr>
            </a:p>
          </p:txBody>
        </p:sp>
      </p:grpSp>
      <p:sp>
        <p:nvSpPr>
          <p:cNvPr id="20513" name="Text Box 33"/>
          <p:cNvSpPr txBox="1">
            <a:spLocks noChangeArrowheads="1"/>
          </p:cNvSpPr>
          <p:nvPr/>
        </p:nvSpPr>
        <p:spPr bwMode="auto">
          <a:xfrm>
            <a:off x="6442075" y="4933950"/>
            <a:ext cx="2241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010066"/>
                </a:solidFill>
              </a:rPr>
              <a:t>= 2 × 3.14 × 58</a:t>
            </a:r>
            <a:endParaRPr lang="en-GB" altLang="en-US" sz="2400">
              <a:solidFill>
                <a:srgbClr val="010066"/>
              </a:solidFill>
            </a:endParaRPr>
          </a:p>
        </p:txBody>
      </p:sp>
      <p:sp>
        <p:nvSpPr>
          <p:cNvPr id="20514" name="Text Box 34"/>
          <p:cNvSpPr txBox="1">
            <a:spLocks noChangeArrowheads="1"/>
          </p:cNvSpPr>
          <p:nvPr/>
        </p:nvSpPr>
        <p:spPr bwMode="auto">
          <a:xfrm>
            <a:off x="6442075" y="5483225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010066"/>
                </a:solidFill>
              </a:rPr>
              <a:t>= </a:t>
            </a:r>
            <a:r>
              <a:rPr lang="en-US" altLang="en-US" sz="2400" b="1">
                <a:solidFill>
                  <a:srgbClr val="FF6600"/>
                </a:solidFill>
              </a:rPr>
              <a:t>364.24 cm</a:t>
            </a:r>
            <a:endParaRPr lang="en-GB" altLang="en-US" sz="2400" b="1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/>
      <p:bldP spid="20492" grpId="0"/>
      <p:bldP spid="20493" grpId="0"/>
      <p:bldP spid="20494" grpId="0"/>
      <p:bldP spid="20499" grpId="0"/>
      <p:bldP spid="20500" grpId="0"/>
      <p:bldP spid="20501" grpId="0"/>
      <p:bldP spid="20506" grpId="0"/>
      <p:bldP spid="20507" grpId="0"/>
      <p:bldP spid="20508" grpId="0"/>
      <p:bldP spid="20513" grpId="0"/>
      <p:bldP spid="205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5837238" y="3944938"/>
            <a:ext cx="354012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010066"/>
                </a:solidFill>
              </a:rPr>
              <a:t>?</a:t>
            </a:r>
            <a:endParaRPr lang="en-GB" altLang="en-US" sz="2400">
              <a:solidFill>
                <a:srgbClr val="010066"/>
              </a:solidFill>
            </a:endParaRPr>
          </a:p>
        </p:txBody>
      </p:sp>
      <p:pic>
        <p:nvPicPr>
          <p:cNvPr id="22531" name="Picture 3" descr="right_button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092825"/>
            <a:ext cx="501650" cy="531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2" name="Picture 4" descr="left_button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092825"/>
            <a:ext cx="542925" cy="5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3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50813" y="150813"/>
            <a:ext cx="7805737" cy="633412"/>
          </a:xfrm>
          <a:noFill/>
          <a:ln/>
        </p:spPr>
        <p:txBody>
          <a:bodyPr/>
          <a:lstStyle/>
          <a:p>
            <a:pPr algn="l"/>
            <a:r>
              <a:rPr lang="en-US" altLang="en-US" sz="2800" b="1" dirty="0">
                <a:solidFill>
                  <a:srgbClr val="000066"/>
                </a:solidFill>
                <a:latin typeface="Arial" panose="020B0604020202020204" pitchFamily="34" charset="0"/>
                <a:ea typeface="+mn-ea"/>
                <a:cs typeface="+mn-cs"/>
              </a:rPr>
              <a:t>Finding the radius given the circumference </a:t>
            </a:r>
            <a:endParaRPr lang="en-GB" altLang="en-US" sz="2800" b="1" dirty="0">
              <a:solidFill>
                <a:srgbClr val="000066"/>
              </a:solidFill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1546225" y="1144588"/>
            <a:ext cx="6049963" cy="48577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2400">
                <a:solidFill>
                  <a:srgbClr val="010066"/>
                </a:solidFill>
              </a:rPr>
              <a:t>Use </a:t>
            </a:r>
            <a:r>
              <a:rPr lang="el-GR" altLang="en-US" sz="240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altLang="en-US" sz="2400">
                <a:solidFill>
                  <a:srgbClr val="010066"/>
                </a:solidFill>
                <a:cs typeface="Arial" panose="020B0604020202020204" pitchFamily="34" charset="0"/>
              </a:rPr>
              <a:t> = 3.14 to find the radius of this circle.</a:t>
            </a:r>
            <a:endParaRPr lang="el-GR" altLang="en-US" sz="2400">
              <a:solidFill>
                <a:srgbClr val="010066"/>
              </a:solidFill>
              <a:cs typeface="Arial" panose="020B0604020202020204" pitchFamily="34" charset="0"/>
            </a:endParaRP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5683250" y="1892300"/>
            <a:ext cx="1222375" cy="485775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010066"/>
                </a:solidFill>
              </a:rPr>
              <a:t>C = 2</a:t>
            </a:r>
            <a:r>
              <a:rPr lang="el-GR" altLang="en-US" sz="240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altLang="en-US" sz="2400" i="1">
                <a:solidFill>
                  <a:srgbClr val="0100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r</a:t>
            </a:r>
            <a:endParaRPr lang="el-GR" altLang="en-US" sz="2400" i="1">
              <a:solidFill>
                <a:srgbClr val="010066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2536" name="Oval 8"/>
          <p:cNvSpPr>
            <a:spLocks noChangeArrowheads="1"/>
          </p:cNvSpPr>
          <p:nvPr/>
        </p:nvSpPr>
        <p:spPr bwMode="auto">
          <a:xfrm rot="1800000">
            <a:off x="900113" y="2205038"/>
            <a:ext cx="3095625" cy="3095625"/>
          </a:xfrm>
          <a:prstGeom prst="ellipse">
            <a:avLst/>
          </a:prstGeom>
          <a:gradFill rotWithShape="1">
            <a:gsLst>
              <a:gs pos="0">
                <a:srgbClr val="80D0E8"/>
              </a:gs>
              <a:gs pos="100000">
                <a:srgbClr val="B1E2F1"/>
              </a:gs>
            </a:gsLst>
            <a:lin ang="18900000" scaled="1"/>
          </a:gra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3573463" y="2098675"/>
            <a:ext cx="101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010066"/>
                </a:solidFill>
              </a:rPr>
              <a:t>12 cm</a:t>
            </a:r>
            <a:endParaRPr lang="en-GB" altLang="en-US" sz="2400">
              <a:solidFill>
                <a:srgbClr val="010066"/>
              </a:solidFill>
            </a:endParaRPr>
          </a:p>
        </p:txBody>
      </p:sp>
      <p:sp>
        <p:nvSpPr>
          <p:cNvPr id="22538" name="Arc 10"/>
          <p:cNvSpPr>
            <a:spLocks/>
          </p:cNvSpPr>
          <p:nvPr/>
        </p:nvSpPr>
        <p:spPr bwMode="auto">
          <a:xfrm>
            <a:off x="792163" y="2098675"/>
            <a:ext cx="3311525" cy="3311525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37645 w 43200"/>
              <a:gd name="T1" fmla="*/ 7139 h 43200"/>
              <a:gd name="T2" fmla="*/ 37477 w 43200"/>
              <a:gd name="T3" fmla="*/ 6955 h 43200"/>
              <a:gd name="T4" fmla="*/ 21600 w 4320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43200" fill="none" extrusionOk="0">
                <a:moveTo>
                  <a:pt x="37644" y="7139"/>
                </a:moveTo>
                <a:cubicBezTo>
                  <a:pt x="41220" y="11106"/>
                  <a:pt x="43200" y="16258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7631" y="0"/>
                  <a:pt x="33387" y="2521"/>
                  <a:pt x="37477" y="6954"/>
                </a:cubicBezTo>
              </a:path>
              <a:path w="43200" h="43200" stroke="0" extrusionOk="0">
                <a:moveTo>
                  <a:pt x="37644" y="7139"/>
                </a:moveTo>
                <a:cubicBezTo>
                  <a:pt x="41220" y="11106"/>
                  <a:pt x="43200" y="16258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7631" y="0"/>
                  <a:pt x="33387" y="2521"/>
                  <a:pt x="37477" y="6954"/>
                </a:cubicBezTo>
                <a:lnTo>
                  <a:pt x="2160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4876800" y="2457450"/>
            <a:ext cx="372745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010066"/>
                </a:solidFill>
              </a:rPr>
              <a:t>How can we rearrange this to make </a:t>
            </a:r>
            <a:r>
              <a:rPr lang="en-US" altLang="en-US" sz="2400" i="1">
                <a:solidFill>
                  <a:srgbClr val="010066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400">
                <a:solidFill>
                  <a:srgbClr val="010066"/>
                </a:solidFill>
              </a:rPr>
              <a:t> the subject of the formula?</a:t>
            </a:r>
            <a:endParaRPr lang="en-GB" altLang="en-US" sz="2400">
              <a:solidFill>
                <a:srgbClr val="010066"/>
              </a:solidFill>
            </a:endParaRP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5272088" y="3944938"/>
            <a:ext cx="565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 i="1">
                <a:solidFill>
                  <a:srgbClr val="010066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400">
                <a:solidFill>
                  <a:srgbClr val="010066"/>
                </a:solidFill>
              </a:rPr>
              <a:t> =</a:t>
            </a:r>
            <a:endParaRPr lang="en-GB" altLang="en-US" sz="2400">
              <a:solidFill>
                <a:srgbClr val="010066"/>
              </a:solidFill>
            </a:endParaRPr>
          </a:p>
        </p:txBody>
      </p:sp>
      <p:grpSp>
        <p:nvGrpSpPr>
          <p:cNvPr id="22541" name="Group 13"/>
          <p:cNvGrpSpPr>
            <a:grpSpLocks/>
          </p:cNvGrpSpPr>
          <p:nvPr/>
        </p:nvGrpSpPr>
        <p:grpSpPr bwMode="auto">
          <a:xfrm>
            <a:off x="5864225" y="3716338"/>
            <a:ext cx="508000" cy="914400"/>
            <a:chOff x="4374" y="2282"/>
            <a:chExt cx="320" cy="576"/>
          </a:xfrm>
        </p:grpSpPr>
        <p:sp>
          <p:nvSpPr>
            <p:cNvPr id="22542" name="Rectangle 14"/>
            <p:cNvSpPr>
              <a:spLocks noChangeArrowheads="1"/>
            </p:cNvSpPr>
            <p:nvPr/>
          </p:nvSpPr>
          <p:spPr bwMode="auto">
            <a:xfrm>
              <a:off x="4374" y="2282"/>
              <a:ext cx="320" cy="5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22543" name="Group 15"/>
            <p:cNvGrpSpPr>
              <a:grpSpLocks/>
            </p:cNvGrpSpPr>
            <p:nvPr/>
          </p:nvGrpSpPr>
          <p:grpSpPr bwMode="auto">
            <a:xfrm>
              <a:off x="4374" y="2282"/>
              <a:ext cx="320" cy="576"/>
              <a:chOff x="3936" y="2790"/>
              <a:chExt cx="320" cy="576"/>
            </a:xfrm>
          </p:grpSpPr>
          <p:sp>
            <p:nvSpPr>
              <p:cNvPr id="22544" name="Text Box 16"/>
              <p:cNvSpPr txBox="1">
                <a:spLocks noChangeArrowheads="1"/>
              </p:cNvSpPr>
              <p:nvPr/>
            </p:nvSpPr>
            <p:spPr bwMode="auto">
              <a:xfrm>
                <a:off x="3969" y="2790"/>
                <a:ext cx="25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en-US" sz="2400">
                    <a:solidFill>
                      <a:srgbClr val="010066"/>
                    </a:solidFill>
                  </a:rPr>
                  <a:t>C</a:t>
                </a:r>
                <a:endParaRPr lang="en-GB" altLang="en-US" sz="2400">
                  <a:solidFill>
                    <a:srgbClr val="010066"/>
                  </a:solidFill>
                </a:endParaRPr>
              </a:p>
            </p:txBody>
          </p:sp>
          <p:sp>
            <p:nvSpPr>
              <p:cNvPr id="22545" name="Line 17"/>
              <p:cNvSpPr>
                <a:spLocks noChangeShapeType="1"/>
              </p:cNvSpPr>
              <p:nvPr/>
            </p:nvSpPr>
            <p:spPr bwMode="auto">
              <a:xfrm>
                <a:off x="3969" y="3078"/>
                <a:ext cx="25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2546" name="Text Box 18"/>
              <p:cNvSpPr txBox="1">
                <a:spLocks noChangeArrowheads="1"/>
              </p:cNvSpPr>
              <p:nvPr/>
            </p:nvSpPr>
            <p:spPr bwMode="auto">
              <a:xfrm>
                <a:off x="3936" y="3078"/>
                <a:ext cx="32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FF66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en-US" sz="2400">
                    <a:solidFill>
                      <a:srgbClr val="010066"/>
                    </a:solidFill>
                  </a:rPr>
                  <a:t>2</a:t>
                </a:r>
                <a:r>
                  <a:rPr lang="el-GR" altLang="en-US" sz="240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π</a:t>
                </a:r>
                <a:endParaRPr lang="el-GR" altLang="en-US" sz="2400" i="1">
                  <a:solidFill>
                    <a:srgbClr val="010066"/>
                  </a:solidFill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22547" name="Group 19"/>
          <p:cNvGrpSpPr>
            <a:grpSpLocks/>
          </p:cNvGrpSpPr>
          <p:nvPr/>
        </p:nvGrpSpPr>
        <p:grpSpPr bwMode="auto">
          <a:xfrm>
            <a:off x="5470525" y="4662488"/>
            <a:ext cx="1619250" cy="912812"/>
            <a:chOff x="3446" y="2937"/>
            <a:chExt cx="1020" cy="575"/>
          </a:xfrm>
        </p:grpSpPr>
        <p:grpSp>
          <p:nvGrpSpPr>
            <p:cNvPr id="22548" name="Group 20"/>
            <p:cNvGrpSpPr>
              <a:grpSpLocks/>
            </p:cNvGrpSpPr>
            <p:nvPr/>
          </p:nvGrpSpPr>
          <p:grpSpPr bwMode="auto">
            <a:xfrm>
              <a:off x="3651" y="2937"/>
              <a:ext cx="815" cy="575"/>
              <a:chOff x="3675" y="3158"/>
              <a:chExt cx="815" cy="575"/>
            </a:xfrm>
          </p:grpSpPr>
          <p:sp>
            <p:nvSpPr>
              <p:cNvPr id="22549" name="Text Box 21"/>
              <p:cNvSpPr txBox="1">
                <a:spLocks noChangeArrowheads="1"/>
              </p:cNvSpPr>
              <p:nvPr/>
            </p:nvSpPr>
            <p:spPr bwMode="auto">
              <a:xfrm>
                <a:off x="3917" y="3158"/>
                <a:ext cx="33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en-US" sz="2400">
                    <a:solidFill>
                      <a:srgbClr val="010066"/>
                    </a:solidFill>
                  </a:rPr>
                  <a:t>12</a:t>
                </a:r>
                <a:endParaRPr lang="en-GB" altLang="en-US" sz="2400">
                  <a:solidFill>
                    <a:srgbClr val="010066"/>
                  </a:solidFill>
                </a:endParaRPr>
              </a:p>
            </p:txBody>
          </p:sp>
          <p:sp>
            <p:nvSpPr>
              <p:cNvPr id="22550" name="Line 22"/>
              <p:cNvSpPr>
                <a:spLocks noChangeShapeType="1"/>
              </p:cNvSpPr>
              <p:nvPr/>
            </p:nvSpPr>
            <p:spPr bwMode="auto">
              <a:xfrm>
                <a:off x="3692" y="3446"/>
                <a:ext cx="78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2551" name="Text Box 23"/>
              <p:cNvSpPr txBox="1">
                <a:spLocks noChangeArrowheads="1"/>
              </p:cNvSpPr>
              <p:nvPr/>
            </p:nvSpPr>
            <p:spPr bwMode="auto">
              <a:xfrm>
                <a:off x="3675" y="3445"/>
                <a:ext cx="81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FF66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en-US" sz="2400">
                    <a:solidFill>
                      <a:srgbClr val="010066"/>
                    </a:solidFill>
                  </a:rPr>
                  <a:t>2 × </a:t>
                </a:r>
                <a:r>
                  <a:rPr lang="en-US" altLang="en-US" sz="2400">
                    <a:solidFill>
                      <a:srgbClr val="010066"/>
                    </a:solidFill>
                    <a:cs typeface="Times New Roman" panose="02020603050405020304" pitchFamily="18" charset="0"/>
                  </a:rPr>
                  <a:t>3.14</a:t>
                </a:r>
                <a:endParaRPr lang="el-GR" altLang="en-US" sz="2400" i="1">
                  <a:solidFill>
                    <a:srgbClr val="010066"/>
                  </a:solidFill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2552" name="Text Box 24"/>
            <p:cNvSpPr txBox="1">
              <a:spLocks noChangeArrowheads="1"/>
            </p:cNvSpPr>
            <p:nvPr/>
          </p:nvSpPr>
          <p:spPr bwMode="auto">
            <a:xfrm>
              <a:off x="3446" y="3071"/>
              <a:ext cx="2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2400">
                  <a:solidFill>
                    <a:srgbClr val="010066"/>
                  </a:solidFill>
                </a:rPr>
                <a:t>=</a:t>
              </a:r>
              <a:endParaRPr lang="en-GB" altLang="en-US" sz="2400">
                <a:solidFill>
                  <a:srgbClr val="010066"/>
                </a:solidFill>
              </a:endParaRPr>
            </a:p>
          </p:txBody>
        </p:sp>
      </p:grpSp>
      <p:sp>
        <p:nvSpPr>
          <p:cNvPr id="22553" name="Text Box 25"/>
          <p:cNvSpPr txBox="1">
            <a:spLocks noChangeArrowheads="1"/>
          </p:cNvSpPr>
          <p:nvPr/>
        </p:nvSpPr>
        <p:spPr bwMode="auto">
          <a:xfrm>
            <a:off x="5470525" y="5700713"/>
            <a:ext cx="3017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010066"/>
                </a:solidFill>
              </a:rPr>
              <a:t>= </a:t>
            </a:r>
            <a:r>
              <a:rPr lang="en-US" altLang="en-US" sz="2400" b="1">
                <a:solidFill>
                  <a:srgbClr val="FF6600"/>
                </a:solidFill>
              </a:rPr>
              <a:t>1.91 cm (to 2 d.p.)</a:t>
            </a:r>
            <a:endParaRPr lang="en-GB" altLang="en-US" sz="2400" b="1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nimBg="1"/>
      <p:bldP spid="22535" grpId="0" animBg="1"/>
      <p:bldP spid="22539" grpId="0"/>
      <p:bldP spid="22540" grpId="0"/>
      <p:bldP spid="2255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right_button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092825"/>
            <a:ext cx="501650" cy="531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27" name="Picture 3" descr="left_button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092825"/>
            <a:ext cx="542925" cy="57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2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50813" y="150813"/>
            <a:ext cx="7805737" cy="633412"/>
          </a:xfrm>
          <a:noFill/>
          <a:ln/>
        </p:spPr>
        <p:txBody>
          <a:bodyPr/>
          <a:lstStyle/>
          <a:p>
            <a:pPr algn="l"/>
            <a:r>
              <a:rPr lang="en-US" altLang="en-US" sz="2800" b="1" dirty="0">
                <a:solidFill>
                  <a:srgbClr val="000066"/>
                </a:solidFill>
                <a:latin typeface="Arial" panose="020B0604020202020204" pitchFamily="34" charset="0"/>
                <a:ea typeface="+mn-ea"/>
                <a:cs typeface="+mn-cs"/>
              </a:rPr>
              <a:t>Circumference problem </a:t>
            </a:r>
            <a:endParaRPr lang="en-GB" altLang="en-US" sz="2800" b="1" dirty="0">
              <a:solidFill>
                <a:srgbClr val="000066"/>
              </a:solidFill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479425" y="1143000"/>
            <a:ext cx="8183563" cy="85090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2400">
                <a:solidFill>
                  <a:srgbClr val="010066"/>
                </a:solidFill>
              </a:rPr>
              <a:t>The diameter of a bicycle wheel is 50 cm. How many complete rotations does it make over a distance of 1 km?</a:t>
            </a:r>
            <a:endParaRPr lang="el-GR" altLang="en-US" sz="2400">
              <a:solidFill>
                <a:srgbClr val="010066"/>
              </a:solidFill>
              <a:cs typeface="Arial" panose="020B0604020202020204" pitchFamily="34" charset="0"/>
            </a:endParaRPr>
          </a:p>
        </p:txBody>
      </p:sp>
      <p:sp>
        <p:nvSpPr>
          <p:cNvPr id="26630" name="Oval 6"/>
          <p:cNvSpPr>
            <a:spLocks noChangeArrowheads="1"/>
          </p:cNvSpPr>
          <p:nvPr/>
        </p:nvSpPr>
        <p:spPr bwMode="auto">
          <a:xfrm>
            <a:off x="377825" y="3976688"/>
            <a:ext cx="1320800" cy="1320800"/>
          </a:xfrm>
          <a:prstGeom prst="ellips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31" name="Oval 7"/>
          <p:cNvSpPr>
            <a:spLocks noChangeArrowheads="1"/>
          </p:cNvSpPr>
          <p:nvPr/>
        </p:nvSpPr>
        <p:spPr bwMode="auto">
          <a:xfrm>
            <a:off x="2532063" y="3976688"/>
            <a:ext cx="1320800" cy="1320800"/>
          </a:xfrm>
          <a:prstGeom prst="ellips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flipV="1">
            <a:off x="1044575" y="2492375"/>
            <a:ext cx="742950" cy="21463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1762125" y="2530475"/>
            <a:ext cx="496888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1420813" y="3565525"/>
            <a:ext cx="13589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2779713" y="3565525"/>
            <a:ext cx="412750" cy="10731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 flipV="1">
            <a:off x="2779713" y="3425825"/>
            <a:ext cx="61912" cy="1397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37" name="Oval 13"/>
          <p:cNvSpPr>
            <a:spLocks noChangeArrowheads="1"/>
          </p:cNvSpPr>
          <p:nvPr/>
        </p:nvSpPr>
        <p:spPr bwMode="auto">
          <a:xfrm>
            <a:off x="1038225" y="3113088"/>
            <a:ext cx="412750" cy="484187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38" name="Oval 14"/>
          <p:cNvSpPr>
            <a:spLocks noChangeArrowheads="1"/>
          </p:cNvSpPr>
          <p:nvPr/>
        </p:nvSpPr>
        <p:spPr bwMode="auto">
          <a:xfrm rot="5400000">
            <a:off x="2718594" y="2897982"/>
            <a:ext cx="355600" cy="722312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 rot="1036104">
            <a:off x="1292225" y="3235325"/>
            <a:ext cx="166688" cy="330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40" name="Line 16"/>
          <p:cNvSpPr>
            <a:spLocks noChangeShapeType="1"/>
          </p:cNvSpPr>
          <p:nvPr/>
        </p:nvSpPr>
        <p:spPr bwMode="auto">
          <a:xfrm flipV="1">
            <a:off x="2606675" y="4313238"/>
            <a:ext cx="1171575" cy="6477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2916238" y="4667250"/>
            <a:ext cx="8747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000">
                <a:solidFill>
                  <a:srgbClr val="010066"/>
                </a:solidFill>
              </a:rPr>
              <a:t>50 cm</a:t>
            </a:r>
            <a:endParaRPr lang="en-GB" altLang="en-US" sz="2000">
              <a:solidFill>
                <a:srgbClr val="010066"/>
              </a:solidFill>
            </a:endParaRPr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4211638" y="2605088"/>
            <a:ext cx="4438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010066"/>
                </a:solidFill>
              </a:rPr>
              <a:t>The circumference of the wheel</a:t>
            </a:r>
            <a:endParaRPr lang="en-GB" altLang="en-US" sz="2400">
              <a:solidFill>
                <a:srgbClr val="010066"/>
              </a:solidFill>
            </a:endParaRPr>
          </a:p>
        </p:txBody>
      </p:sp>
      <p:sp>
        <p:nvSpPr>
          <p:cNvPr id="26643" name="Text Box 19"/>
          <p:cNvSpPr txBox="1">
            <a:spLocks noChangeArrowheads="1"/>
          </p:cNvSpPr>
          <p:nvPr/>
        </p:nvSpPr>
        <p:spPr bwMode="auto">
          <a:xfrm>
            <a:off x="4211638" y="3152775"/>
            <a:ext cx="1893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010066"/>
                </a:solidFill>
              </a:rPr>
              <a:t>= 3.14 × 50  </a:t>
            </a:r>
            <a:endParaRPr lang="en-GB" altLang="en-US" sz="2400">
              <a:solidFill>
                <a:srgbClr val="010066"/>
              </a:solidFill>
            </a:endParaRPr>
          </a:p>
        </p:txBody>
      </p:sp>
      <p:sp>
        <p:nvSpPr>
          <p:cNvPr id="26644" name="Text Box 20"/>
          <p:cNvSpPr txBox="1">
            <a:spLocks noChangeArrowheads="1"/>
          </p:cNvSpPr>
          <p:nvPr/>
        </p:nvSpPr>
        <p:spPr bwMode="auto">
          <a:xfrm>
            <a:off x="4211638" y="2055813"/>
            <a:ext cx="3768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010066"/>
                </a:solidFill>
              </a:rPr>
              <a:t>Using C = </a:t>
            </a:r>
            <a:r>
              <a:rPr lang="el-GR" altLang="en-US" sz="2400">
                <a:solidFill>
                  <a:srgbClr val="010066"/>
                </a:solidFill>
                <a:latin typeface="Times New Roman" panose="02020603050405020304" pitchFamily="18" charset="0"/>
              </a:rPr>
              <a:t>π</a:t>
            </a:r>
            <a:r>
              <a:rPr lang="en-US" altLang="en-US" sz="2400" i="1">
                <a:solidFill>
                  <a:srgbClr val="010066"/>
                </a:solidFill>
                <a:latin typeface="Times New Roman" panose="02020603050405020304" pitchFamily="18" charset="0"/>
              </a:rPr>
              <a:t>d </a:t>
            </a:r>
            <a:r>
              <a:rPr lang="en-US" altLang="en-US" sz="2400">
                <a:solidFill>
                  <a:srgbClr val="010066"/>
                </a:solidFill>
              </a:rPr>
              <a:t>and </a:t>
            </a:r>
            <a:r>
              <a:rPr lang="el-GR" altLang="en-US" sz="2400" i="1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altLang="en-US" sz="2400">
                <a:solidFill>
                  <a:srgbClr val="010066"/>
                </a:solidFill>
                <a:cs typeface="Arial" panose="020B0604020202020204" pitchFamily="34" charset="0"/>
              </a:rPr>
              <a:t> = 3.14,</a:t>
            </a:r>
            <a:endParaRPr lang="el-GR" altLang="en-US" sz="2400">
              <a:solidFill>
                <a:srgbClr val="010066"/>
              </a:solidFill>
              <a:cs typeface="Arial" panose="020B0604020202020204" pitchFamily="34" charset="0"/>
            </a:endParaRPr>
          </a:p>
        </p:txBody>
      </p:sp>
      <p:sp>
        <p:nvSpPr>
          <p:cNvPr id="26645" name="Text Box 21"/>
          <p:cNvSpPr txBox="1">
            <a:spLocks noChangeArrowheads="1"/>
          </p:cNvSpPr>
          <p:nvPr/>
        </p:nvSpPr>
        <p:spPr bwMode="auto">
          <a:xfrm>
            <a:off x="4211638" y="3702050"/>
            <a:ext cx="1446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010066"/>
                </a:solidFill>
              </a:rPr>
              <a:t>= 157 cm</a:t>
            </a:r>
            <a:endParaRPr lang="en-GB" altLang="en-US" sz="2400">
              <a:solidFill>
                <a:srgbClr val="010066"/>
              </a:solidFill>
            </a:endParaRPr>
          </a:p>
        </p:txBody>
      </p:sp>
      <p:sp>
        <p:nvSpPr>
          <p:cNvPr id="26646" name="Text Box 22"/>
          <p:cNvSpPr txBox="1">
            <a:spLocks noChangeArrowheads="1"/>
          </p:cNvSpPr>
          <p:nvPr/>
        </p:nvSpPr>
        <p:spPr bwMode="auto">
          <a:xfrm>
            <a:off x="4211638" y="4799013"/>
            <a:ext cx="4743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010066"/>
                </a:solidFill>
              </a:rPr>
              <a:t>The number of complete rotations</a:t>
            </a:r>
            <a:endParaRPr lang="en-GB" altLang="en-US" sz="2400">
              <a:solidFill>
                <a:srgbClr val="010066"/>
              </a:solidFill>
            </a:endParaRPr>
          </a:p>
        </p:txBody>
      </p:sp>
      <p:sp>
        <p:nvSpPr>
          <p:cNvPr id="26647" name="Text Box 23"/>
          <p:cNvSpPr txBox="1">
            <a:spLocks noChangeArrowheads="1"/>
          </p:cNvSpPr>
          <p:nvPr/>
        </p:nvSpPr>
        <p:spPr bwMode="auto">
          <a:xfrm>
            <a:off x="4211638" y="5346700"/>
            <a:ext cx="2393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010066"/>
                </a:solidFill>
              </a:rPr>
              <a:t>= 100 000 </a:t>
            </a:r>
            <a:r>
              <a:rPr lang="en-US" altLang="en-US" sz="2400">
                <a:solidFill>
                  <a:srgbClr val="010066"/>
                </a:solidFill>
                <a:cs typeface="Arial" panose="020B0604020202020204" pitchFamily="34" charset="0"/>
              </a:rPr>
              <a:t>÷ 157</a:t>
            </a:r>
          </a:p>
        </p:txBody>
      </p:sp>
      <p:sp>
        <p:nvSpPr>
          <p:cNvPr id="26648" name="Text Box 24"/>
          <p:cNvSpPr txBox="1">
            <a:spLocks noChangeArrowheads="1"/>
          </p:cNvSpPr>
          <p:nvPr/>
        </p:nvSpPr>
        <p:spPr bwMode="auto">
          <a:xfrm>
            <a:off x="4211638" y="5895975"/>
            <a:ext cx="1039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010066"/>
                </a:solidFill>
              </a:rPr>
              <a:t>= </a:t>
            </a:r>
            <a:r>
              <a:rPr lang="en-US" altLang="en-US" sz="2400" b="1">
                <a:solidFill>
                  <a:srgbClr val="FF6600"/>
                </a:solidFill>
              </a:rPr>
              <a:t>637 </a:t>
            </a:r>
            <a:endParaRPr lang="en-GB" altLang="en-US" sz="2400" b="1">
              <a:solidFill>
                <a:srgbClr val="FF6600"/>
              </a:solidFill>
            </a:endParaRPr>
          </a:p>
        </p:txBody>
      </p:sp>
      <p:sp>
        <p:nvSpPr>
          <p:cNvPr id="26649" name="Text Box 25"/>
          <p:cNvSpPr txBox="1">
            <a:spLocks noChangeArrowheads="1"/>
          </p:cNvSpPr>
          <p:nvPr/>
        </p:nvSpPr>
        <p:spPr bwMode="auto">
          <a:xfrm>
            <a:off x="4211638" y="4249738"/>
            <a:ext cx="2784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>
                <a:solidFill>
                  <a:srgbClr val="010066"/>
                </a:solidFill>
              </a:rPr>
              <a:t>1 km = 100 000 cm</a:t>
            </a:r>
            <a:endParaRPr lang="en-GB" altLang="en-US" sz="2400">
              <a:solidFill>
                <a:srgbClr val="010066"/>
              </a:solidFill>
            </a:endParaRPr>
          </a:p>
        </p:txBody>
      </p:sp>
      <p:sp>
        <p:nvSpPr>
          <p:cNvPr id="26650" name="Line 26"/>
          <p:cNvSpPr>
            <a:spLocks noChangeShapeType="1"/>
          </p:cNvSpPr>
          <p:nvPr/>
        </p:nvSpPr>
        <p:spPr bwMode="auto">
          <a:xfrm>
            <a:off x="1420813" y="3565525"/>
            <a:ext cx="1643062" cy="8001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42" grpId="0"/>
      <p:bldP spid="26643" grpId="0"/>
      <p:bldP spid="26644" grpId="0"/>
      <p:bldP spid="26645" grpId="0"/>
      <p:bldP spid="26646" grpId="0"/>
      <p:bldP spid="26647" grpId="0"/>
      <p:bldP spid="26648" grpId="0"/>
      <p:bldP spid="26649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689</Words>
  <Application>Microsoft Office PowerPoint</Application>
  <PresentationFormat>On-screen Show (4:3)</PresentationFormat>
  <Paragraphs>111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Arial Rounded MT Bold</vt:lpstr>
      <vt:lpstr>Bradley Hand ITC</vt:lpstr>
      <vt:lpstr>Comic Sans MS</vt:lpstr>
      <vt:lpstr>Symbol</vt:lpstr>
      <vt:lpstr>Times New Roman</vt:lpstr>
      <vt:lpstr>Default Design</vt:lpstr>
      <vt:lpstr>Find the Circumference of a Circle</vt:lpstr>
      <vt:lpstr>The value of π </vt:lpstr>
      <vt:lpstr>Approximations for the value of π </vt:lpstr>
      <vt:lpstr>The circumference of a circle </vt:lpstr>
      <vt:lpstr>The circumference of a circle </vt:lpstr>
      <vt:lpstr>Finding the circumference given the radius </vt:lpstr>
      <vt:lpstr>The circumference of a circle </vt:lpstr>
      <vt:lpstr>Finding the radius given the circumference </vt:lpstr>
      <vt:lpstr>Circumference problem </vt:lpstr>
      <vt:lpstr>Circumference of a Circle</vt:lpstr>
    </vt:vector>
  </TitlesOfParts>
  <Company>LFT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Homework</dc:title>
  <dc:creator>staff_nsw</dc:creator>
  <cp:lastModifiedBy>Nick White</cp:lastModifiedBy>
  <cp:revision>17</cp:revision>
  <dcterms:created xsi:type="dcterms:W3CDTF">2004-12-06T12:06:53Z</dcterms:created>
  <dcterms:modified xsi:type="dcterms:W3CDTF">2016-10-11T17:37:13Z</dcterms:modified>
</cp:coreProperties>
</file>