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7" r:id="rId3"/>
    <p:sldId id="258" r:id="rId4"/>
    <p:sldId id="261" r:id="rId5"/>
    <p:sldId id="262" r:id="rId6"/>
    <p:sldId id="263" r:id="rId7"/>
    <p:sldId id="264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58" autoAdjust="0"/>
  </p:normalViewPr>
  <p:slideViewPr>
    <p:cSldViewPr>
      <p:cViewPr varScale="1">
        <p:scale>
          <a:sx n="62" d="100"/>
          <a:sy n="62" d="100"/>
        </p:scale>
        <p:origin x="7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56E4B7-987A-4332-84DB-814AB759BD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1694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FFFE1E-57DE-4946-AC91-A3E1CF40D6F3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altLang="en-US"/>
              <a:t>Link:</a:t>
            </a:r>
          </a:p>
          <a:p>
            <a:r>
              <a:rPr lang="en-US" altLang="en-US" i="1"/>
              <a:t>S6 Construction and loci – The locus of point from a fixed point</a:t>
            </a:r>
            <a:endParaRPr lang="en-GB" altLang="en-US" i="1"/>
          </a:p>
        </p:txBody>
      </p:sp>
    </p:spTree>
    <p:extLst>
      <p:ext uri="{BB962C8B-B14F-4D97-AF65-F5344CB8AC3E}">
        <p14:creationId xmlns:p14="http://schemas.microsoft.com/office/powerpoint/2010/main" val="1532400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271E2-63DE-4FB0-B6E5-33DBA3A021E9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fr-FR" altLang="en-US"/>
              <a:t>You may like to add that an arc that is shorter than a semi-circle is a minor arc and an arc that is longer than a semi-circle is a major arc.</a:t>
            </a:r>
          </a:p>
        </p:txBody>
      </p:sp>
    </p:spTree>
    <p:extLst>
      <p:ext uri="{BB962C8B-B14F-4D97-AF65-F5344CB8AC3E}">
        <p14:creationId xmlns:p14="http://schemas.microsoft.com/office/powerpoint/2010/main" val="2435621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08A217-D376-4D32-8753-F08D609C371E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altLang="en-US"/>
              <a:t>Establish that an isosceles triangle will always be produced when the end points of a chord are joined to the centre of a circle.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6350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C8F6C6-F115-46C9-BA6E-CA4B13E1E8BB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altLang="en-US"/>
              <a:t>Establish that 6 chords will fit exactly around the circumference of a circle if they are the same length as the radius. This will produce a regular hexagon from 6 equilateral triangles.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3735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D3E01-5FB8-4706-9242-4065A1EEAF5F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altLang="en-US"/>
              <a:t>Define the angle at the centre of a polygon. For a regular polygon, this angle is equal to 360</a:t>
            </a:r>
            <a:r>
              <a:rPr lang="en-US" altLang="en-US">
                <a:cs typeface="Arial" panose="020B0604020202020204" pitchFamily="34" charset="0"/>
              </a:rPr>
              <a:t>° ÷ the number of sides.</a:t>
            </a:r>
          </a:p>
          <a:p>
            <a:r>
              <a:rPr lang="en-US" altLang="en-US"/>
              <a:t>Ask pupils to explain why the angles at the centre of a regular polygon are the same as their exterior angles. (Remind them that the sum of the exterior angles of a polygon is always 360</a:t>
            </a:r>
            <a:r>
              <a:rPr lang="en-US" altLang="en-US">
                <a:cs typeface="Arial" panose="020B0604020202020204" pitchFamily="34" charset="0"/>
              </a:rPr>
              <a:t>°).</a:t>
            </a:r>
          </a:p>
          <a:p>
            <a:r>
              <a:rPr lang="en-US" altLang="en-US">
                <a:cs typeface="Arial" panose="020B0604020202020204" pitchFamily="34" charset="0"/>
              </a:rPr>
              <a:t>Discuss how we could use a ruler, a protractor and a compass to construct any regular polygon inside a circle.</a:t>
            </a:r>
          </a:p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33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BBECE-453F-4FB4-BFF8-10D366EACE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56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BF251-2193-4BFC-AC67-3B7B1D4FD3A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596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832D5-844F-4ECB-8EF7-A9E07AFBB6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72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6E406-050B-4F30-9886-9B0FF633042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80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30566-D3C6-4EEB-A815-A2D6142CB8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737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27767-A42B-4BB1-AA3A-9A9C0A4DA11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89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E5447-E319-4808-B103-D74FD6E8A7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285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C63AC-37EE-40F0-9DAD-D387120FB7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272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0329A-DE52-4647-A221-159F4B71175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736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839C8-F805-43E1-99FE-F4512C5B56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528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2A4F7-5494-4593-9820-C1F4A5E7721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030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2C08BD-F90F-4A71-AEC5-5F955F30B91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j0196416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68413"/>
            <a:ext cx="6911975" cy="44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2130425"/>
            <a:ext cx="7631112" cy="2811463"/>
          </a:xfrm>
        </p:spPr>
        <p:txBody>
          <a:bodyPr anchor="ctr"/>
          <a:lstStyle/>
          <a:p>
            <a:r>
              <a:rPr lang="en-GB" altLang="en-US" b="1">
                <a:latin typeface="Comic Sans MS" panose="030F0702030302020204" pitchFamily="66" charset="0"/>
              </a:rPr>
              <a:t>Name Parts of a Circle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20713"/>
            <a:ext cx="6400800" cy="863600"/>
          </a:xfrm>
        </p:spPr>
        <p:txBody>
          <a:bodyPr/>
          <a:lstStyle/>
          <a:p>
            <a:r>
              <a:rPr lang="en-GB" altLang="en-US" sz="4800" b="1">
                <a:latin typeface="Bradley Hand ITC" panose="03070402050302030203" pitchFamily="66" charset="0"/>
              </a:rPr>
              <a:t>We are Learning to……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668"/>
            <a:ext cx="9144000" cy="553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9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78538"/>
            <a:ext cx="542925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7772400" cy="609600"/>
          </a:xfrm>
          <a:noFill/>
          <a:ln/>
        </p:spPr>
        <p:txBody>
          <a:bodyPr/>
          <a:lstStyle/>
          <a:p>
            <a:pPr algn="l"/>
            <a:r>
              <a:rPr lang="en-GB" altLang="en-US" sz="2800" b="1">
                <a:solidFill>
                  <a:srgbClr val="5B0091"/>
                </a:solidFill>
              </a:rPr>
              <a:t>Naming the parts of a circle</a:t>
            </a:r>
            <a:endParaRPr lang="en-GB" altLang="en-US"/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611188" y="1773238"/>
            <a:ext cx="4103687" cy="410368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2627313" y="3789363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842963" y="1123950"/>
            <a:ext cx="7458075" cy="485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10066"/>
                </a:solidFill>
              </a:rPr>
              <a:t>A </a:t>
            </a:r>
            <a:r>
              <a:rPr lang="en-US" altLang="en-US" sz="2400" b="1">
                <a:solidFill>
                  <a:srgbClr val="FF6600"/>
                </a:solidFill>
              </a:rPr>
              <a:t>circle</a:t>
            </a:r>
            <a:r>
              <a:rPr lang="en-US" altLang="en-US" sz="2400">
                <a:solidFill>
                  <a:srgbClr val="010066"/>
                </a:solidFill>
              </a:rPr>
              <a:t> is a set of points </a:t>
            </a:r>
            <a:r>
              <a:rPr lang="en-US" altLang="en-US" sz="2400" b="1">
                <a:solidFill>
                  <a:srgbClr val="FF6600"/>
                </a:solidFill>
              </a:rPr>
              <a:t>equidistant</a:t>
            </a:r>
            <a:r>
              <a:rPr lang="en-US" altLang="en-US" sz="2400">
                <a:solidFill>
                  <a:srgbClr val="010066"/>
                </a:solidFill>
              </a:rPr>
              <a:t> from its </a:t>
            </a:r>
            <a:r>
              <a:rPr lang="en-US" altLang="en-US" sz="2400" b="1">
                <a:solidFill>
                  <a:srgbClr val="FF6600"/>
                </a:solidFill>
              </a:rPr>
              <a:t>centre</a:t>
            </a:r>
            <a:r>
              <a:rPr lang="en-US" altLang="en-US" sz="2400">
                <a:solidFill>
                  <a:srgbClr val="010066"/>
                </a:solidFill>
              </a:rPr>
              <a:t>.</a:t>
            </a:r>
            <a:endParaRPr lang="en-GB" altLang="en-US" sz="2400">
              <a:solidFill>
                <a:srgbClr val="010066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056188" y="1703388"/>
            <a:ext cx="38369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10066"/>
                </a:solidFill>
              </a:rPr>
              <a:t>The distance around the outside of a circle is called the </a:t>
            </a:r>
            <a:r>
              <a:rPr lang="en-US" altLang="en-US" sz="2400" b="1">
                <a:solidFill>
                  <a:srgbClr val="FF6600"/>
                </a:solidFill>
              </a:rPr>
              <a:t>circumference</a:t>
            </a:r>
            <a:r>
              <a:rPr lang="en-US" altLang="en-US" sz="2400">
                <a:solidFill>
                  <a:srgbClr val="010066"/>
                </a:solidFill>
              </a:rPr>
              <a:t>.</a:t>
            </a:r>
            <a:endParaRPr lang="en-GB" altLang="en-US" sz="2400">
              <a:solidFill>
                <a:srgbClr val="010066"/>
              </a:solidFill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056188" y="2995613"/>
            <a:ext cx="36195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10066"/>
                </a:solidFill>
              </a:rPr>
              <a:t>The </a:t>
            </a:r>
            <a:r>
              <a:rPr lang="en-US" altLang="en-US" sz="2400" b="1">
                <a:solidFill>
                  <a:srgbClr val="FF6600"/>
                </a:solidFill>
              </a:rPr>
              <a:t>radius</a:t>
            </a:r>
            <a:r>
              <a:rPr lang="en-US" altLang="en-US" sz="2400">
                <a:solidFill>
                  <a:srgbClr val="010066"/>
                </a:solidFill>
              </a:rPr>
              <a:t> is the distance from the centre of the circle to the circumference.</a:t>
            </a:r>
            <a:endParaRPr lang="en-GB" altLang="en-US" sz="2400">
              <a:solidFill>
                <a:srgbClr val="010066"/>
              </a:solidFill>
            </a:endParaRP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2627313" y="3825875"/>
            <a:ext cx="2087562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059113" y="3429000"/>
            <a:ext cx="101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10066"/>
                </a:solidFill>
              </a:rPr>
              <a:t>radius</a:t>
            </a:r>
            <a:endParaRPr lang="en-GB" altLang="en-US" sz="2400">
              <a:solidFill>
                <a:srgbClr val="010066"/>
              </a:solidFill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612900" y="5851525"/>
            <a:ext cx="2100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10066"/>
                </a:solidFill>
              </a:rPr>
              <a:t>circumference</a:t>
            </a:r>
            <a:endParaRPr lang="en-GB" altLang="en-US" sz="2400">
              <a:solidFill>
                <a:srgbClr val="010066"/>
              </a:solidFill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5056188" y="4652963"/>
            <a:ext cx="36195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10066"/>
                </a:solidFill>
              </a:rPr>
              <a:t>The </a:t>
            </a:r>
            <a:r>
              <a:rPr lang="en-US" altLang="en-US" sz="2400" b="1">
                <a:solidFill>
                  <a:srgbClr val="FF6600"/>
                </a:solidFill>
              </a:rPr>
              <a:t>diameter</a:t>
            </a:r>
            <a:r>
              <a:rPr lang="en-US" altLang="en-US" sz="2400">
                <a:solidFill>
                  <a:srgbClr val="010066"/>
                </a:solidFill>
              </a:rPr>
              <a:t> is the distance across the width of the circle through the centre.</a:t>
            </a:r>
            <a:endParaRPr lang="en-GB" altLang="en-US" sz="2400">
              <a:solidFill>
                <a:srgbClr val="010066"/>
              </a:solidFill>
            </a:endParaRP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619250" y="2060575"/>
            <a:ext cx="2089150" cy="35290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 rot="3579242">
            <a:off x="1666875" y="2517775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10066"/>
                </a:solidFill>
              </a:rPr>
              <a:t>diameter</a:t>
            </a:r>
            <a:endParaRPr lang="en-GB" altLang="en-US" sz="2400">
              <a:solidFill>
                <a:srgbClr val="010066"/>
              </a:solidFill>
            </a:endParaRPr>
          </a:p>
        </p:txBody>
      </p:sp>
      <p:sp>
        <p:nvSpPr>
          <p:cNvPr id="3088" name="Oval 16"/>
          <p:cNvSpPr>
            <a:spLocks noChangeArrowheads="1"/>
          </p:cNvSpPr>
          <p:nvPr/>
        </p:nvSpPr>
        <p:spPr bwMode="auto">
          <a:xfrm>
            <a:off x="611188" y="1773238"/>
            <a:ext cx="4103687" cy="4103687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1595438" y="3716338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10066"/>
                </a:solidFill>
              </a:rPr>
              <a:t>centre</a:t>
            </a:r>
            <a:endParaRPr lang="en-GB" altLang="en-US" sz="2400">
              <a:solidFill>
                <a:srgbClr val="01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3081" grpId="0"/>
      <p:bldP spid="3083" grpId="0"/>
      <p:bldP spid="3084" grpId="0"/>
      <p:bldP spid="3085" grpId="0"/>
      <p:bldP spid="3087" grpId="0"/>
      <p:bldP spid="30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ubPieSlice"/>
          <p:cNvSpPr>
            <a:spLocks noEditPoints="1" noChangeArrowheads="1"/>
          </p:cNvSpPr>
          <p:nvPr/>
        </p:nvSpPr>
        <p:spPr bwMode="auto">
          <a:xfrm>
            <a:off x="611188" y="1773238"/>
            <a:ext cx="4102100" cy="4102100"/>
          </a:xfrm>
          <a:custGeom>
            <a:avLst/>
            <a:gdLst>
              <a:gd name="G0" fmla="+- 0 0 0"/>
              <a:gd name="G1" fmla="sin 10800 -5306729"/>
              <a:gd name="G2" fmla="cos 10800 -5306729"/>
              <a:gd name="G3" fmla="sin 10800 -9954070"/>
              <a:gd name="G4" fmla="cos 10800 -995407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2494 w 21600"/>
              <a:gd name="T1" fmla="*/ 133 h 21600"/>
              <a:gd name="T2" fmla="*/ 10800 w 21600"/>
              <a:gd name="T3" fmla="*/ 10800 h 21600"/>
              <a:gd name="T4" fmla="*/ 1274 w 21600"/>
              <a:gd name="T5" fmla="*/ 571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2493" y="133"/>
                </a:moveTo>
                <a:cubicBezTo>
                  <a:pt x="11933" y="44"/>
                  <a:pt x="11367" y="0"/>
                  <a:pt x="10800" y="0"/>
                </a:cubicBezTo>
                <a:cubicBezTo>
                  <a:pt x="6814" y="0"/>
                  <a:pt x="3152" y="2195"/>
                  <a:pt x="1274" y="5710"/>
                </a:cubicBezTo>
                <a:lnTo>
                  <a:pt x="10800" y="10800"/>
                </a:lnTo>
                <a:close/>
              </a:path>
            </a:pathLst>
          </a:custGeom>
          <a:gradFill rotWithShape="1">
            <a:gsLst>
              <a:gs pos="0">
                <a:srgbClr val="FF964F">
                  <a:gamma/>
                  <a:tint val="63137"/>
                  <a:invGamma/>
                </a:srgbClr>
              </a:gs>
              <a:gs pos="100000">
                <a:srgbClr val="FF964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127625" y="3105150"/>
            <a:ext cx="35274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>
                <a:solidFill>
                  <a:srgbClr val="010066"/>
                </a:solidFill>
              </a:rPr>
              <a:t>                                                                    	         a </a:t>
            </a:r>
            <a:r>
              <a:rPr lang="en-US" altLang="en-US" sz="2400" b="1">
                <a:solidFill>
                  <a:srgbClr val="FF6600"/>
                </a:solidFill>
              </a:rPr>
              <a:t>sector</a:t>
            </a:r>
            <a:r>
              <a:rPr lang="en-US" altLang="en-US" sz="2400">
                <a:solidFill>
                  <a:srgbClr val="010066"/>
                </a:solidFill>
              </a:rPr>
              <a:t> is formed.                                                             </a:t>
            </a:r>
            <a:endParaRPr lang="en-GB" altLang="en-US" sz="2400">
              <a:solidFill>
                <a:srgbClr val="010066"/>
              </a:solidFill>
            </a:endParaRPr>
          </a:p>
        </p:txBody>
      </p:sp>
      <p:pic>
        <p:nvPicPr>
          <p:cNvPr id="6148" name="Picture 4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78538"/>
            <a:ext cx="542925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7772400" cy="609600"/>
          </a:xfrm>
          <a:noFill/>
          <a:ln/>
        </p:spPr>
        <p:txBody>
          <a:bodyPr/>
          <a:lstStyle/>
          <a:p>
            <a:pPr algn="l"/>
            <a:r>
              <a:rPr lang="en-GB" altLang="en-US" sz="2800" b="1">
                <a:solidFill>
                  <a:srgbClr val="5B0091"/>
                </a:solidFill>
              </a:rPr>
              <a:t>Arcs and sectors</a:t>
            </a:r>
            <a:endParaRPr lang="en-GB" altLang="en-US"/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611188" y="1773238"/>
            <a:ext cx="4103687" cy="410368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127625" y="1812925"/>
            <a:ext cx="38369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10066"/>
                </a:solidFill>
              </a:rPr>
              <a:t>An </a:t>
            </a:r>
            <a:r>
              <a:rPr lang="en-US" altLang="en-US" sz="2400" b="1">
                <a:solidFill>
                  <a:srgbClr val="FF6600"/>
                </a:solidFill>
              </a:rPr>
              <a:t>arc</a:t>
            </a:r>
            <a:r>
              <a:rPr lang="en-US" altLang="en-US" sz="2400">
                <a:solidFill>
                  <a:srgbClr val="010066"/>
                </a:solidFill>
              </a:rPr>
              <a:t> is a part of the circumference.</a:t>
            </a:r>
            <a:endParaRPr lang="en-GB" altLang="en-US" sz="2400">
              <a:solidFill>
                <a:srgbClr val="010066"/>
              </a:solidFill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127625" y="3105150"/>
            <a:ext cx="3619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10066"/>
                </a:solidFill>
              </a:rPr>
              <a:t>When an arc is bounded by two </a:t>
            </a:r>
            <a:r>
              <a:rPr lang="en-US" altLang="en-US" sz="2400" b="1">
                <a:solidFill>
                  <a:srgbClr val="FF6600"/>
                </a:solidFill>
              </a:rPr>
              <a:t>radii</a:t>
            </a:r>
            <a:endParaRPr lang="en-GB" altLang="en-US" sz="2400" b="1">
              <a:solidFill>
                <a:srgbClr val="FF6600"/>
              </a:solidFill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187450" y="1557338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10066"/>
                </a:solidFill>
              </a:rPr>
              <a:t>arc</a:t>
            </a:r>
            <a:endParaRPr lang="en-GB" altLang="en-US" sz="2400">
              <a:solidFill>
                <a:srgbClr val="010066"/>
              </a:solidFill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843213" y="3068638"/>
            <a:ext cx="101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10066"/>
                </a:solidFill>
              </a:rPr>
              <a:t>sector</a:t>
            </a:r>
            <a:endParaRPr lang="en-GB" altLang="en-US" sz="2400">
              <a:solidFill>
                <a:srgbClr val="010066"/>
              </a:solidFill>
            </a:endParaRPr>
          </a:p>
        </p:txBody>
      </p:sp>
      <p:sp>
        <p:nvSpPr>
          <p:cNvPr id="6156" name="Arc 12"/>
          <p:cNvSpPr>
            <a:spLocks/>
          </p:cNvSpPr>
          <p:nvPr/>
        </p:nvSpPr>
        <p:spPr bwMode="auto">
          <a:xfrm>
            <a:off x="854075" y="1778000"/>
            <a:ext cx="2138363" cy="2051050"/>
          </a:xfrm>
          <a:custGeom>
            <a:avLst/>
            <a:gdLst>
              <a:gd name="G0" fmla="+- 19073 0 0"/>
              <a:gd name="G1" fmla="+- 21600 0 0"/>
              <a:gd name="G2" fmla="+- 21600 0 0"/>
              <a:gd name="T0" fmla="*/ 0 w 22514"/>
              <a:gd name="T1" fmla="*/ 11462 h 21600"/>
              <a:gd name="T2" fmla="*/ 22514 w 22514"/>
              <a:gd name="T3" fmla="*/ 276 h 21600"/>
              <a:gd name="T4" fmla="*/ 19073 w 2251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514" h="21600" fill="none" extrusionOk="0">
                <a:moveTo>
                  <a:pt x="-1" y="11461"/>
                </a:moveTo>
                <a:cubicBezTo>
                  <a:pt x="3749" y="4408"/>
                  <a:pt x="11085" y="0"/>
                  <a:pt x="19073" y="0"/>
                </a:cubicBezTo>
                <a:cubicBezTo>
                  <a:pt x="20225" y="0"/>
                  <a:pt x="21376" y="92"/>
                  <a:pt x="22514" y="275"/>
                </a:cubicBezTo>
              </a:path>
              <a:path w="22514" h="21600" stroke="0" extrusionOk="0">
                <a:moveTo>
                  <a:pt x="-1" y="11461"/>
                </a:moveTo>
                <a:cubicBezTo>
                  <a:pt x="3749" y="4408"/>
                  <a:pt x="11085" y="0"/>
                  <a:pt x="19073" y="0"/>
                </a:cubicBezTo>
                <a:cubicBezTo>
                  <a:pt x="20225" y="0"/>
                  <a:pt x="21376" y="92"/>
                  <a:pt x="22514" y="275"/>
                </a:cubicBezTo>
                <a:lnTo>
                  <a:pt x="19073" y="21600"/>
                </a:lnTo>
                <a:close/>
              </a:path>
            </a:pathLst>
          </a:custGeom>
          <a:noFill/>
          <a:ln w="571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7" name="Freeform 13"/>
          <p:cNvSpPr>
            <a:spLocks/>
          </p:cNvSpPr>
          <p:nvPr/>
        </p:nvSpPr>
        <p:spPr bwMode="auto">
          <a:xfrm>
            <a:off x="2660650" y="1784350"/>
            <a:ext cx="330200" cy="2051050"/>
          </a:xfrm>
          <a:custGeom>
            <a:avLst/>
            <a:gdLst>
              <a:gd name="T0" fmla="*/ 0 w 208"/>
              <a:gd name="T1" fmla="*/ 1292 h 1292"/>
              <a:gd name="T2" fmla="*/ 208 w 208"/>
              <a:gd name="T3" fmla="*/ 0 h 129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8" h="1292">
                <a:moveTo>
                  <a:pt x="0" y="1292"/>
                </a:moveTo>
                <a:lnTo>
                  <a:pt x="208" y="0"/>
                </a:lnTo>
              </a:path>
            </a:pathLst>
          </a:custGeom>
          <a:noFill/>
          <a:ln w="38100" cmpd="sng">
            <a:solidFill>
              <a:srgbClr val="FF66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8" name="Freeform 14"/>
          <p:cNvSpPr>
            <a:spLocks/>
          </p:cNvSpPr>
          <p:nvPr/>
        </p:nvSpPr>
        <p:spPr bwMode="auto">
          <a:xfrm>
            <a:off x="838200" y="2851150"/>
            <a:ext cx="1828800" cy="977900"/>
          </a:xfrm>
          <a:custGeom>
            <a:avLst/>
            <a:gdLst>
              <a:gd name="T0" fmla="*/ 1152 w 1152"/>
              <a:gd name="T1" fmla="*/ 616 h 616"/>
              <a:gd name="T2" fmla="*/ 0 w 1152"/>
              <a:gd name="T3" fmla="*/ 0 h 61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52" h="616">
                <a:moveTo>
                  <a:pt x="1152" y="616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FF66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53" grpId="0"/>
      <p:bldP spid="6154" grpId="0"/>
      <p:bldP spid="61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/>
          <p:cNvSpPr>
            <a:spLocks/>
          </p:cNvSpPr>
          <p:nvPr/>
        </p:nvSpPr>
        <p:spPr bwMode="auto">
          <a:xfrm>
            <a:off x="827088" y="2276475"/>
            <a:ext cx="2376487" cy="1544638"/>
          </a:xfrm>
          <a:custGeom>
            <a:avLst/>
            <a:gdLst>
              <a:gd name="T0" fmla="*/ 1497 w 1497"/>
              <a:gd name="T1" fmla="*/ 0 h 973"/>
              <a:gd name="T2" fmla="*/ 0 w 1497"/>
              <a:gd name="T3" fmla="*/ 771 h 973"/>
              <a:gd name="T4" fmla="*/ 1063 w 1497"/>
              <a:gd name="T5" fmla="*/ 973 h 973"/>
              <a:gd name="T6" fmla="*/ 1497 w 1497"/>
              <a:gd name="T7" fmla="*/ 0 h 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97" h="973">
                <a:moveTo>
                  <a:pt x="1497" y="0"/>
                </a:moveTo>
                <a:lnTo>
                  <a:pt x="0" y="771"/>
                </a:lnTo>
                <a:lnTo>
                  <a:pt x="1063" y="973"/>
                </a:lnTo>
                <a:lnTo>
                  <a:pt x="1497" y="0"/>
                </a:ln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E36D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2291" name="Picture 3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78538"/>
            <a:ext cx="542925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7772400" cy="609600"/>
          </a:xfrm>
          <a:noFill/>
          <a:ln/>
        </p:spPr>
        <p:txBody>
          <a:bodyPr/>
          <a:lstStyle/>
          <a:p>
            <a:pPr algn="l"/>
            <a:r>
              <a:rPr lang="en-GB" altLang="en-US" sz="2800" b="1">
                <a:solidFill>
                  <a:srgbClr val="5B0091"/>
                </a:solidFill>
              </a:rPr>
              <a:t>Triangles from chords and radii</a:t>
            </a:r>
            <a:endParaRPr lang="en-GB" altLang="en-US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827088" y="2132013"/>
            <a:ext cx="3384550" cy="33845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19113" y="1123950"/>
            <a:ext cx="4454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10066"/>
                </a:solidFill>
              </a:rPr>
              <a:t>A chord AB is drawn as follows.</a:t>
            </a:r>
            <a:endParaRPr lang="en-GB" altLang="en-US" sz="2400">
              <a:solidFill>
                <a:srgbClr val="010066"/>
              </a:solidFill>
            </a:endParaRPr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2482850" y="3787775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535238" y="3806825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10066"/>
                </a:solidFill>
              </a:rPr>
              <a:t>O</a:t>
            </a:r>
            <a:endParaRPr lang="en-GB" altLang="en-US" sz="2400">
              <a:solidFill>
                <a:srgbClr val="010066"/>
              </a:solidFill>
            </a:endParaRP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849313" y="2276475"/>
            <a:ext cx="2354262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95288" y="321151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10066"/>
                </a:solidFill>
              </a:rPr>
              <a:t>A</a:t>
            </a:r>
            <a:endParaRPr lang="en-GB" altLang="en-US" sz="2400">
              <a:solidFill>
                <a:srgbClr val="010066"/>
              </a:solidFill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203575" y="18430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10066"/>
                </a:solidFill>
              </a:rPr>
              <a:t>B</a:t>
            </a:r>
            <a:endParaRPr lang="en-GB" altLang="en-US" sz="2400">
              <a:solidFill>
                <a:srgbClr val="010066"/>
              </a:solidFill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4284663" y="1809750"/>
            <a:ext cx="47513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10066"/>
                </a:solidFill>
              </a:rPr>
              <a:t>Two radii are then drawn from the end points of the chord, A and B, to the centre of the circle O.</a:t>
            </a:r>
            <a:endParaRPr lang="en-GB" altLang="en-US" sz="2400">
              <a:solidFill>
                <a:srgbClr val="010066"/>
              </a:solidFill>
            </a:endParaRP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H="1">
            <a:off x="2503488" y="2276475"/>
            <a:ext cx="700087" cy="155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827088" y="3500438"/>
            <a:ext cx="1687512" cy="320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4573588" y="3284538"/>
            <a:ext cx="3959225" cy="8509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400">
                <a:solidFill>
                  <a:srgbClr val="010066"/>
                </a:solidFill>
              </a:rPr>
              <a:t>What is the name</a:t>
            </a:r>
          </a:p>
          <a:p>
            <a:pPr algn="ctr" eaLnBrk="0" hangingPunct="0"/>
            <a:r>
              <a:rPr lang="en-US" altLang="en-US" sz="2400">
                <a:solidFill>
                  <a:srgbClr val="010066"/>
                </a:solidFill>
              </a:rPr>
              <a:t>of shape ABO?</a:t>
            </a:r>
            <a:endParaRPr lang="en-GB" altLang="en-US" sz="2400">
              <a:solidFill>
                <a:srgbClr val="010066"/>
              </a:solidFill>
            </a:endParaRP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284663" y="4435475"/>
            <a:ext cx="4572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10066"/>
                </a:solidFill>
              </a:rPr>
              <a:t>Will an isosceles triangle always be produced by a chord and the radii through its end points?</a:t>
            </a:r>
            <a:endParaRPr lang="en-GB" altLang="en-US" sz="2400">
              <a:solidFill>
                <a:srgbClr val="01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  <p:bldP spid="12300" grpId="0"/>
      <p:bldP spid="12301" grpId="0"/>
      <p:bldP spid="12304" grpId="0" animBg="1"/>
      <p:bldP spid="123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/>
          <p:cNvSpPr>
            <a:spLocks/>
          </p:cNvSpPr>
          <p:nvPr/>
        </p:nvSpPr>
        <p:spPr bwMode="auto">
          <a:xfrm>
            <a:off x="849313" y="3830638"/>
            <a:ext cx="1660525" cy="1450975"/>
          </a:xfrm>
          <a:custGeom>
            <a:avLst/>
            <a:gdLst>
              <a:gd name="T0" fmla="*/ 0 w 1046"/>
              <a:gd name="T1" fmla="*/ 0 h 914"/>
              <a:gd name="T2" fmla="*/ 1046 w 1046"/>
              <a:gd name="T3" fmla="*/ 0 h 914"/>
              <a:gd name="T4" fmla="*/ 518 w 1046"/>
              <a:gd name="T5" fmla="*/ 914 h 914"/>
              <a:gd name="T6" fmla="*/ 0 w 1046"/>
              <a:gd name="T7" fmla="*/ 0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6" h="914">
                <a:moveTo>
                  <a:pt x="0" y="0"/>
                </a:moveTo>
                <a:lnTo>
                  <a:pt x="1046" y="0"/>
                </a:lnTo>
                <a:lnTo>
                  <a:pt x="518" y="914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9BDA4E">
                  <a:gamma/>
                  <a:tint val="49020"/>
                  <a:invGamma/>
                </a:srgbClr>
              </a:gs>
              <a:gs pos="100000">
                <a:srgbClr val="9BDA4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39" name="Freeform 3"/>
          <p:cNvSpPr>
            <a:spLocks/>
          </p:cNvSpPr>
          <p:nvPr/>
        </p:nvSpPr>
        <p:spPr bwMode="auto">
          <a:xfrm>
            <a:off x="2527300" y="3819525"/>
            <a:ext cx="1660525" cy="1450975"/>
          </a:xfrm>
          <a:custGeom>
            <a:avLst/>
            <a:gdLst>
              <a:gd name="T0" fmla="*/ 0 w 1046"/>
              <a:gd name="T1" fmla="*/ 0 h 914"/>
              <a:gd name="T2" fmla="*/ 1046 w 1046"/>
              <a:gd name="T3" fmla="*/ 0 h 914"/>
              <a:gd name="T4" fmla="*/ 518 w 1046"/>
              <a:gd name="T5" fmla="*/ 914 h 914"/>
              <a:gd name="T6" fmla="*/ 0 w 1046"/>
              <a:gd name="T7" fmla="*/ 0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6" h="914">
                <a:moveTo>
                  <a:pt x="0" y="0"/>
                </a:moveTo>
                <a:lnTo>
                  <a:pt x="1046" y="0"/>
                </a:lnTo>
                <a:lnTo>
                  <a:pt x="518" y="914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9BDA4E">
                  <a:gamma/>
                  <a:tint val="49020"/>
                  <a:invGamma/>
                </a:srgbClr>
              </a:gs>
              <a:gs pos="100000">
                <a:srgbClr val="9BDA4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0" name="Freeform 4"/>
          <p:cNvSpPr>
            <a:spLocks/>
          </p:cNvSpPr>
          <p:nvPr/>
        </p:nvSpPr>
        <p:spPr bwMode="auto">
          <a:xfrm>
            <a:off x="1677988" y="2379663"/>
            <a:ext cx="1660525" cy="1450975"/>
          </a:xfrm>
          <a:custGeom>
            <a:avLst/>
            <a:gdLst>
              <a:gd name="T0" fmla="*/ 0 w 1046"/>
              <a:gd name="T1" fmla="*/ 0 h 914"/>
              <a:gd name="T2" fmla="*/ 1046 w 1046"/>
              <a:gd name="T3" fmla="*/ 0 h 914"/>
              <a:gd name="T4" fmla="*/ 518 w 1046"/>
              <a:gd name="T5" fmla="*/ 914 h 914"/>
              <a:gd name="T6" fmla="*/ 0 w 1046"/>
              <a:gd name="T7" fmla="*/ 0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6" h="914">
                <a:moveTo>
                  <a:pt x="0" y="0"/>
                </a:moveTo>
                <a:lnTo>
                  <a:pt x="1046" y="0"/>
                </a:lnTo>
                <a:lnTo>
                  <a:pt x="518" y="914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9BDA4E">
                  <a:gamma/>
                  <a:tint val="49020"/>
                  <a:invGamma/>
                </a:srgbClr>
              </a:gs>
              <a:gs pos="100000">
                <a:srgbClr val="9BDA4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2513013" y="2389188"/>
            <a:ext cx="1662112" cy="143668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9BDA4E">
                  <a:gamma/>
                  <a:tint val="49020"/>
                  <a:invGamma/>
                </a:srgbClr>
              </a:gs>
              <a:gs pos="100000">
                <a:srgbClr val="9BDA4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1689100" y="3838575"/>
            <a:ext cx="1662113" cy="1436688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9BDA4E">
                  <a:gamma/>
                  <a:tint val="49020"/>
                  <a:invGamma/>
                </a:srgbClr>
              </a:gs>
              <a:gs pos="100000">
                <a:srgbClr val="9BDA4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846138" y="2386013"/>
            <a:ext cx="1662112" cy="143668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9BDA4E">
                  <a:gamma/>
                  <a:tint val="49020"/>
                  <a:invGamma/>
                </a:srgbClr>
              </a:gs>
              <a:gs pos="100000">
                <a:srgbClr val="9BDA4E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4344" name="Picture 8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78538"/>
            <a:ext cx="542925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6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7772400" cy="609600"/>
          </a:xfrm>
          <a:noFill/>
          <a:ln/>
        </p:spPr>
        <p:txBody>
          <a:bodyPr/>
          <a:lstStyle/>
          <a:p>
            <a:pPr algn="l"/>
            <a:r>
              <a:rPr lang="en-GB" altLang="en-US" sz="2800" b="1">
                <a:solidFill>
                  <a:srgbClr val="5B0091"/>
                </a:solidFill>
              </a:rPr>
              <a:t>Inscribing regular polygons in circles</a:t>
            </a:r>
            <a:endParaRPr lang="en-GB" altLang="en-US"/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827088" y="2132013"/>
            <a:ext cx="3384550" cy="33845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2482850" y="3787775"/>
            <a:ext cx="71438" cy="7143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555875" y="3738563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10066"/>
                </a:solidFill>
              </a:rPr>
              <a:t>O</a:t>
            </a:r>
            <a:endParaRPr lang="en-GB" altLang="en-US" sz="2400">
              <a:solidFill>
                <a:srgbClr val="010066"/>
              </a:solidFill>
            </a:endParaRP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23850" y="357346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10066"/>
                </a:solidFill>
              </a:rPr>
              <a:t>A</a:t>
            </a:r>
            <a:endParaRPr lang="en-GB" altLang="en-US" sz="2400">
              <a:solidFill>
                <a:srgbClr val="010066"/>
              </a:solidFill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1258888" y="198913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10066"/>
                </a:solidFill>
              </a:rPr>
              <a:t>B</a:t>
            </a:r>
            <a:endParaRPr lang="en-GB" altLang="en-US" sz="2400">
              <a:solidFill>
                <a:srgbClr val="010066"/>
              </a:solidFill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519113" y="1123950"/>
            <a:ext cx="83740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10066"/>
                </a:solidFill>
              </a:rPr>
              <a:t>A chord AB is drawn so that it is the same length as the radius of the circle.</a:t>
            </a:r>
            <a:endParaRPr lang="en-GB" altLang="en-US" sz="2400">
              <a:solidFill>
                <a:srgbClr val="010066"/>
              </a:solidFill>
            </a:endParaRPr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rot="-3600000">
            <a:off x="413544" y="3099594"/>
            <a:ext cx="16906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4427538" y="1700213"/>
            <a:ext cx="46085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10066"/>
                </a:solidFill>
              </a:rPr>
              <a:t>Two radii are then drawn from the end points of the cord, A and B, to the centre of the circle O.</a:t>
            </a:r>
            <a:endParaRPr lang="en-GB" altLang="en-US" sz="2400">
              <a:solidFill>
                <a:srgbClr val="010066"/>
              </a:solidFill>
            </a:endParaRPr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827088" y="3822700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 rot="3600000">
            <a:off x="1262063" y="3081338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4427538" y="3933825"/>
            <a:ext cx="44640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10066"/>
                </a:solidFill>
              </a:rPr>
              <a:t>Chords of equal length to the radius are drawn right around the circumference of the circle.</a:t>
            </a:r>
            <a:endParaRPr lang="en-GB" altLang="en-US" sz="2400">
              <a:solidFill>
                <a:srgbClr val="010066"/>
              </a:solidFill>
            </a:endParaRPr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1700213" y="2378075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 rot="18000000" flipH="1">
            <a:off x="2112963" y="3090863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 rot="3600000" flipH="1">
            <a:off x="2931319" y="3102769"/>
            <a:ext cx="16906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2538413" y="3822700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 rot="-3600000">
            <a:off x="2920206" y="4572794"/>
            <a:ext cx="16906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 rot="3600000">
            <a:off x="2111375" y="4562475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 rot="18000000" flipH="1">
            <a:off x="1257300" y="4570413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1685925" y="5284788"/>
            <a:ext cx="1657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 rot="3600000" flipH="1">
            <a:off x="402431" y="4536282"/>
            <a:ext cx="16906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4573588" y="5229225"/>
            <a:ext cx="3959225" cy="8509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400">
                <a:solidFill>
                  <a:srgbClr val="010066"/>
                </a:solidFill>
              </a:rPr>
              <a:t>What shape is</a:t>
            </a:r>
          </a:p>
          <a:p>
            <a:pPr algn="ctr" eaLnBrk="0" hangingPunct="0"/>
            <a:r>
              <a:rPr lang="en-US" altLang="en-US" sz="2400">
                <a:solidFill>
                  <a:srgbClr val="010066"/>
                </a:solidFill>
              </a:rPr>
              <a:t>formed as a result?</a:t>
            </a:r>
            <a:endParaRPr lang="en-GB" altLang="en-US" sz="2400">
              <a:solidFill>
                <a:srgbClr val="010066"/>
              </a:solidFill>
            </a:endParaRP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4573588" y="2997200"/>
            <a:ext cx="3959225" cy="8509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400">
                <a:solidFill>
                  <a:srgbClr val="010066"/>
                </a:solidFill>
              </a:rPr>
              <a:t>What is the name</a:t>
            </a:r>
          </a:p>
          <a:p>
            <a:pPr algn="ctr" eaLnBrk="0" hangingPunct="0"/>
            <a:r>
              <a:rPr lang="en-US" altLang="en-US" sz="2400">
                <a:solidFill>
                  <a:srgbClr val="010066"/>
                </a:solidFill>
              </a:rPr>
              <a:t>of shape ABO?</a:t>
            </a:r>
            <a:endParaRPr lang="en-GB" altLang="en-US" sz="2400">
              <a:solidFill>
                <a:srgbClr val="01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/>
      <p:bldP spid="14351" grpId="0"/>
      <p:bldP spid="14354" grpId="0"/>
      <p:bldP spid="14357" grpId="0"/>
      <p:bldP spid="14367" grpId="0" animBg="1"/>
      <p:bldP spid="143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301625" y="2205038"/>
            <a:ext cx="3549650" cy="3587750"/>
            <a:chOff x="3243" y="1389"/>
            <a:chExt cx="2236" cy="2260"/>
          </a:xfrm>
        </p:grpSpPr>
        <p:sp>
          <p:nvSpPr>
            <p:cNvPr id="16387" name="Freeform 3"/>
            <p:cNvSpPr>
              <a:spLocks/>
            </p:cNvSpPr>
            <p:nvPr/>
          </p:nvSpPr>
          <p:spPr bwMode="auto">
            <a:xfrm>
              <a:off x="3256" y="1505"/>
              <a:ext cx="1053" cy="1011"/>
            </a:xfrm>
            <a:custGeom>
              <a:avLst/>
              <a:gdLst>
                <a:gd name="T0" fmla="*/ 723 w 1053"/>
                <a:gd name="T1" fmla="*/ 0 h 1011"/>
                <a:gd name="T2" fmla="*/ 0 w 1053"/>
                <a:gd name="T3" fmla="*/ 1011 h 1011"/>
                <a:gd name="T4" fmla="*/ 1053 w 1053"/>
                <a:gd name="T5" fmla="*/ 1011 h 1011"/>
                <a:gd name="T6" fmla="*/ 723 w 1053"/>
                <a:gd name="T7" fmla="*/ 0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3" h="1011">
                  <a:moveTo>
                    <a:pt x="723" y="0"/>
                  </a:moveTo>
                  <a:lnTo>
                    <a:pt x="0" y="1011"/>
                  </a:lnTo>
                  <a:lnTo>
                    <a:pt x="1053" y="1011"/>
                  </a:lnTo>
                  <a:lnTo>
                    <a:pt x="723" y="0"/>
                  </a:lnTo>
                  <a:close/>
                </a:path>
              </a:pathLst>
            </a:custGeom>
            <a:gradFill rotWithShape="1">
              <a:gsLst>
                <a:gs pos="0">
                  <a:srgbClr val="9FCFFF">
                    <a:gamma/>
                    <a:tint val="59608"/>
                    <a:invGamma/>
                  </a:srgbClr>
                </a:gs>
                <a:gs pos="100000">
                  <a:srgbClr val="9FC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auto">
            <a:xfrm>
              <a:off x="3982" y="1502"/>
              <a:ext cx="1185" cy="1008"/>
            </a:xfrm>
            <a:custGeom>
              <a:avLst/>
              <a:gdLst>
                <a:gd name="T0" fmla="*/ 0 w 1185"/>
                <a:gd name="T1" fmla="*/ 0 h 1008"/>
                <a:gd name="T2" fmla="*/ 333 w 1185"/>
                <a:gd name="T3" fmla="*/ 1008 h 1008"/>
                <a:gd name="T4" fmla="*/ 1185 w 1185"/>
                <a:gd name="T5" fmla="*/ 390 h 1008"/>
                <a:gd name="T6" fmla="*/ 0 w 1185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5" h="1008">
                  <a:moveTo>
                    <a:pt x="0" y="0"/>
                  </a:moveTo>
                  <a:lnTo>
                    <a:pt x="333" y="1008"/>
                  </a:lnTo>
                  <a:lnTo>
                    <a:pt x="1185" y="39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9FCFFF">
                    <a:gamma/>
                    <a:tint val="59608"/>
                    <a:invGamma/>
                  </a:srgbClr>
                </a:gs>
                <a:gs pos="100000">
                  <a:srgbClr val="9FC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auto">
            <a:xfrm>
              <a:off x="4309" y="1907"/>
              <a:ext cx="861" cy="1236"/>
            </a:xfrm>
            <a:custGeom>
              <a:avLst/>
              <a:gdLst>
                <a:gd name="T0" fmla="*/ 852 w 861"/>
                <a:gd name="T1" fmla="*/ 0 h 1236"/>
                <a:gd name="T2" fmla="*/ 0 w 861"/>
                <a:gd name="T3" fmla="*/ 612 h 1236"/>
                <a:gd name="T4" fmla="*/ 861 w 861"/>
                <a:gd name="T5" fmla="*/ 1236 h 1236"/>
                <a:gd name="T6" fmla="*/ 852 w 861"/>
                <a:gd name="T7" fmla="*/ 0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1" h="1236">
                  <a:moveTo>
                    <a:pt x="852" y="0"/>
                  </a:moveTo>
                  <a:lnTo>
                    <a:pt x="0" y="612"/>
                  </a:lnTo>
                  <a:lnTo>
                    <a:pt x="861" y="1236"/>
                  </a:lnTo>
                  <a:lnTo>
                    <a:pt x="852" y="0"/>
                  </a:lnTo>
                  <a:close/>
                </a:path>
              </a:pathLst>
            </a:custGeom>
            <a:gradFill rotWithShape="1">
              <a:gsLst>
                <a:gs pos="0">
                  <a:srgbClr val="9FCFFF">
                    <a:gamma/>
                    <a:tint val="59608"/>
                    <a:invGamma/>
                  </a:srgbClr>
                </a:gs>
                <a:gs pos="100000">
                  <a:srgbClr val="9FC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auto">
            <a:xfrm>
              <a:off x="3976" y="2528"/>
              <a:ext cx="1182" cy="1002"/>
            </a:xfrm>
            <a:custGeom>
              <a:avLst/>
              <a:gdLst>
                <a:gd name="T0" fmla="*/ 327 w 1182"/>
                <a:gd name="T1" fmla="*/ 0 h 1002"/>
                <a:gd name="T2" fmla="*/ 0 w 1182"/>
                <a:gd name="T3" fmla="*/ 1002 h 1002"/>
                <a:gd name="T4" fmla="*/ 1182 w 1182"/>
                <a:gd name="T5" fmla="*/ 612 h 1002"/>
                <a:gd name="T6" fmla="*/ 327 w 1182"/>
                <a:gd name="T7" fmla="*/ 0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2" h="1002">
                  <a:moveTo>
                    <a:pt x="327" y="0"/>
                  </a:moveTo>
                  <a:lnTo>
                    <a:pt x="0" y="1002"/>
                  </a:lnTo>
                  <a:lnTo>
                    <a:pt x="1182" y="612"/>
                  </a:lnTo>
                  <a:lnTo>
                    <a:pt x="327" y="0"/>
                  </a:lnTo>
                  <a:close/>
                </a:path>
              </a:pathLst>
            </a:custGeom>
            <a:gradFill rotWithShape="1">
              <a:gsLst>
                <a:gs pos="0">
                  <a:srgbClr val="9FCFFF">
                    <a:gamma/>
                    <a:tint val="59608"/>
                    <a:invGamma/>
                  </a:srgbClr>
                </a:gs>
                <a:gs pos="100000">
                  <a:srgbClr val="9FC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auto">
            <a:xfrm>
              <a:off x="3250" y="2522"/>
              <a:ext cx="1047" cy="999"/>
            </a:xfrm>
            <a:custGeom>
              <a:avLst/>
              <a:gdLst>
                <a:gd name="T0" fmla="*/ 1047 w 1047"/>
                <a:gd name="T1" fmla="*/ 0 h 999"/>
                <a:gd name="T2" fmla="*/ 0 w 1047"/>
                <a:gd name="T3" fmla="*/ 0 h 999"/>
                <a:gd name="T4" fmla="*/ 726 w 1047"/>
                <a:gd name="T5" fmla="*/ 999 h 999"/>
                <a:gd name="T6" fmla="*/ 1047 w 1047"/>
                <a:gd name="T7" fmla="*/ 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7" h="999">
                  <a:moveTo>
                    <a:pt x="1047" y="0"/>
                  </a:moveTo>
                  <a:lnTo>
                    <a:pt x="0" y="0"/>
                  </a:lnTo>
                  <a:lnTo>
                    <a:pt x="726" y="999"/>
                  </a:lnTo>
                  <a:lnTo>
                    <a:pt x="1047" y="0"/>
                  </a:lnTo>
                  <a:close/>
                </a:path>
              </a:pathLst>
            </a:custGeom>
            <a:gradFill rotWithShape="1">
              <a:gsLst>
                <a:gs pos="0">
                  <a:srgbClr val="9FCFFF">
                    <a:gamma/>
                    <a:tint val="59608"/>
                    <a:invGamma/>
                  </a:srgbClr>
                </a:gs>
                <a:gs pos="100000">
                  <a:srgbClr val="9FC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92" name="Oval 8"/>
            <p:cNvSpPr>
              <a:spLocks noChangeArrowheads="1"/>
            </p:cNvSpPr>
            <p:nvPr/>
          </p:nvSpPr>
          <p:spPr bwMode="auto">
            <a:xfrm>
              <a:off x="4286" y="2496"/>
              <a:ext cx="45" cy="4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3" name="Line 9"/>
            <p:cNvSpPr>
              <a:spLocks noChangeShapeType="1"/>
            </p:cNvSpPr>
            <p:nvPr/>
          </p:nvSpPr>
          <p:spPr bwMode="auto">
            <a:xfrm rot="-3600000">
              <a:off x="2990" y="1951"/>
              <a:ext cx="1249" cy="1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>
              <a:off x="3988" y="1511"/>
              <a:ext cx="1173" cy="3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 rot="3600000">
              <a:off x="4620" y="2207"/>
              <a:ext cx="1091" cy="6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 flipV="1">
              <a:off x="3985" y="3142"/>
              <a:ext cx="1185" cy="3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 rot="3600000" flipH="1">
              <a:off x="2981" y="2957"/>
              <a:ext cx="1259" cy="1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98" name="Line 14"/>
            <p:cNvSpPr>
              <a:spLocks noChangeShapeType="1"/>
            </p:cNvSpPr>
            <p:nvPr/>
          </p:nvSpPr>
          <p:spPr bwMode="auto">
            <a:xfrm>
              <a:off x="3243" y="2518"/>
              <a:ext cx="10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 rot="4320000">
              <a:off x="3611" y="2013"/>
              <a:ext cx="10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 rot="8640000" flipH="1">
              <a:off x="4205" y="2206"/>
              <a:ext cx="10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01" name="Line 17"/>
            <p:cNvSpPr>
              <a:spLocks noChangeShapeType="1"/>
            </p:cNvSpPr>
            <p:nvPr/>
          </p:nvSpPr>
          <p:spPr bwMode="auto">
            <a:xfrm rot="2160000">
              <a:off x="4205" y="2831"/>
              <a:ext cx="10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02" name="Line 18"/>
            <p:cNvSpPr>
              <a:spLocks noChangeShapeType="1"/>
            </p:cNvSpPr>
            <p:nvPr/>
          </p:nvSpPr>
          <p:spPr bwMode="auto">
            <a:xfrm rot="17280000" flipH="1">
              <a:off x="3611" y="3025"/>
              <a:ext cx="10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6403" name="Picture 19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78538"/>
            <a:ext cx="542925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4" name="Rectangle 20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7772400" cy="609600"/>
          </a:xfrm>
          <a:noFill/>
          <a:ln/>
        </p:spPr>
        <p:txBody>
          <a:bodyPr/>
          <a:lstStyle/>
          <a:p>
            <a:pPr algn="l"/>
            <a:r>
              <a:rPr lang="en-GB" altLang="en-US" sz="2800" b="1">
                <a:solidFill>
                  <a:srgbClr val="5B0091"/>
                </a:solidFill>
              </a:rPr>
              <a:t>Inscribing regular polygons in circles</a:t>
            </a:r>
            <a:endParaRPr lang="en-GB" altLang="en-US"/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519113" y="1123950"/>
            <a:ext cx="83740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10066"/>
                </a:solidFill>
              </a:rPr>
              <a:t>When a polygon is drawn inside a circle we say that it is </a:t>
            </a:r>
            <a:r>
              <a:rPr lang="en-US" altLang="en-US" sz="2400" b="1">
                <a:solidFill>
                  <a:srgbClr val="FF6600"/>
                </a:solidFill>
              </a:rPr>
              <a:t>inscribed</a:t>
            </a:r>
            <a:r>
              <a:rPr lang="en-US" altLang="en-US" sz="2400">
                <a:solidFill>
                  <a:srgbClr val="010066"/>
                </a:solidFill>
              </a:rPr>
              <a:t> in the circle.</a:t>
            </a:r>
            <a:endParaRPr lang="en-GB" altLang="en-US" sz="2400">
              <a:solidFill>
                <a:srgbClr val="010066"/>
              </a:solidFill>
            </a:endParaRP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3851275" y="1987550"/>
            <a:ext cx="52927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10066"/>
                </a:solidFill>
              </a:rPr>
              <a:t>Any regular polygon can be inscribed in a circle by drawing equal chords around the circumference.</a:t>
            </a:r>
            <a:endParaRPr lang="en-GB" altLang="en-US" sz="2400">
              <a:solidFill>
                <a:srgbClr val="010066"/>
              </a:solidFill>
            </a:endParaRP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3851275" y="3217863"/>
            <a:ext cx="5113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10066"/>
                </a:solidFill>
              </a:rPr>
              <a:t>A pentagon is inscribed in the circle.</a:t>
            </a:r>
            <a:endParaRPr lang="en-GB" altLang="en-US" sz="2400">
              <a:solidFill>
                <a:srgbClr val="010066"/>
              </a:solidFill>
            </a:endParaRP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4264025" y="3802063"/>
            <a:ext cx="4268788" cy="8509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400">
                <a:solidFill>
                  <a:srgbClr val="010066"/>
                </a:solidFill>
              </a:rPr>
              <a:t>What is the size of the</a:t>
            </a:r>
          </a:p>
          <a:p>
            <a:pPr algn="ctr" eaLnBrk="0" hangingPunct="0"/>
            <a:r>
              <a:rPr lang="en-US" altLang="en-US" sz="2400" b="1">
                <a:solidFill>
                  <a:srgbClr val="FF6600"/>
                </a:solidFill>
              </a:rPr>
              <a:t>angle at the centre</a:t>
            </a:r>
            <a:r>
              <a:rPr lang="en-US" altLang="en-US" sz="2400">
                <a:solidFill>
                  <a:srgbClr val="010066"/>
                </a:solidFill>
              </a:rPr>
              <a:t>, </a:t>
            </a:r>
            <a:r>
              <a:rPr lang="en-US" altLang="en-US" sz="2400" i="1">
                <a:solidFill>
                  <a:srgbClr val="010066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400">
                <a:solidFill>
                  <a:srgbClr val="010066"/>
                </a:solidFill>
              </a:rPr>
              <a:t>?</a:t>
            </a:r>
            <a:endParaRPr lang="en-GB" altLang="en-US" sz="2400">
              <a:solidFill>
                <a:srgbClr val="010066"/>
              </a:solidFill>
            </a:endParaRPr>
          </a:p>
        </p:txBody>
      </p:sp>
      <p:sp>
        <p:nvSpPr>
          <p:cNvPr id="16409" name="Oval 25"/>
          <p:cNvSpPr>
            <a:spLocks noChangeArrowheads="1"/>
          </p:cNvSpPr>
          <p:nvPr/>
        </p:nvSpPr>
        <p:spPr bwMode="auto">
          <a:xfrm>
            <a:off x="301625" y="2306638"/>
            <a:ext cx="3384550" cy="33845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3851275" y="4756150"/>
            <a:ext cx="47005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>
                <a:solidFill>
                  <a:srgbClr val="010066"/>
                </a:solidFill>
              </a:rPr>
              <a:t>How could we use a ruler, a protractor and a compass to draw any given regular polygon inside a circle?</a:t>
            </a:r>
            <a:endParaRPr lang="en-GB" altLang="en-US" sz="2400">
              <a:solidFill>
                <a:srgbClr val="010066"/>
              </a:solidFill>
            </a:endParaRP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2030413" y="32480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 i="1">
                <a:solidFill>
                  <a:srgbClr val="010066"/>
                </a:solidFill>
                <a:latin typeface="Times New Roman" panose="02020603050405020304" pitchFamily="18" charset="0"/>
              </a:rPr>
              <a:t>a</a:t>
            </a:r>
            <a:endParaRPr lang="en-GB" altLang="en-US" sz="2400" b="1" i="1">
              <a:solidFill>
                <a:srgbClr val="01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12" name="PubPieSlice"/>
          <p:cNvSpPr>
            <a:spLocks noEditPoints="1" noChangeArrowheads="1"/>
          </p:cNvSpPr>
          <p:nvPr/>
        </p:nvSpPr>
        <p:spPr bwMode="auto">
          <a:xfrm flipH="1">
            <a:off x="1706563" y="3702050"/>
            <a:ext cx="574675" cy="574675"/>
          </a:xfrm>
          <a:custGeom>
            <a:avLst/>
            <a:gdLst>
              <a:gd name="G0" fmla="+- 0 0 0"/>
              <a:gd name="G1" fmla="sin 10800 -4707019"/>
              <a:gd name="G2" fmla="cos 10800 -4707019"/>
              <a:gd name="G3" fmla="sin 10800 -9486730"/>
              <a:gd name="G4" fmla="cos 10800 -948673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14169 w 21600"/>
              <a:gd name="T1" fmla="*/ 538 h 21600"/>
              <a:gd name="T2" fmla="*/ 10800 w 21600"/>
              <a:gd name="T3" fmla="*/ 10800 h 21600"/>
              <a:gd name="T4" fmla="*/ 1979 w 21600"/>
              <a:gd name="T5" fmla="*/ 4567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14168" y="538"/>
                </a:moveTo>
                <a:cubicBezTo>
                  <a:pt x="13081" y="181"/>
                  <a:pt x="11944" y="0"/>
                  <a:pt x="10800" y="0"/>
                </a:cubicBezTo>
                <a:cubicBezTo>
                  <a:pt x="7292" y="0"/>
                  <a:pt x="4003" y="1703"/>
                  <a:pt x="1979" y="4567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53A9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6413" name="Group 29"/>
          <p:cNvGrpSpPr>
            <a:grpSpLocks/>
          </p:cNvGrpSpPr>
          <p:nvPr/>
        </p:nvGrpSpPr>
        <p:grpSpPr bwMode="auto">
          <a:xfrm>
            <a:off x="1876425" y="3248025"/>
            <a:ext cx="646113" cy="457200"/>
            <a:chOff x="4235" y="2046"/>
            <a:chExt cx="407" cy="288"/>
          </a:xfrm>
        </p:grpSpPr>
        <p:sp>
          <p:nvSpPr>
            <p:cNvPr id="16414" name="Oval 30"/>
            <p:cNvSpPr>
              <a:spLocks noChangeArrowheads="1"/>
            </p:cNvSpPr>
            <p:nvPr/>
          </p:nvSpPr>
          <p:spPr bwMode="auto">
            <a:xfrm>
              <a:off x="4377" y="2115"/>
              <a:ext cx="181" cy="181"/>
            </a:xfrm>
            <a:prstGeom prst="ellipse">
              <a:avLst/>
            </a:prstGeom>
            <a:solidFill>
              <a:srgbClr val="ABD5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15" name="Text Box 31"/>
            <p:cNvSpPr txBox="1">
              <a:spLocks noChangeArrowheads="1"/>
            </p:cNvSpPr>
            <p:nvPr/>
          </p:nvSpPr>
          <p:spPr bwMode="auto">
            <a:xfrm>
              <a:off x="4235" y="2046"/>
              <a:ext cx="4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FC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rgbClr val="010066"/>
                  </a:solidFill>
                </a:rPr>
                <a:t>72</a:t>
              </a:r>
              <a:r>
                <a:rPr lang="en-US" altLang="en-US" sz="2400">
                  <a:solidFill>
                    <a:srgbClr val="010066"/>
                  </a:solidFill>
                  <a:cs typeface="Arial" panose="020B0604020202020204" pitchFamily="34" charset="0"/>
                </a:rPr>
                <a:t>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6" grpId="0"/>
      <p:bldP spid="16407" grpId="0"/>
      <p:bldP spid="16408" grpId="0" animBg="1"/>
      <p:bldP spid="16410" grpId="0"/>
      <p:bldP spid="164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j0283679"/>
          <p:cNvPicPr>
            <a:picLocks noChangeAspect="1" noChangeArrowheads="1" noCrop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341438"/>
            <a:ext cx="5699125" cy="41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altLang="en-US" b="1" dirty="0">
                <a:latin typeface="Times New Roman" panose="02020603050405020304" pitchFamily="18" charset="0"/>
              </a:rPr>
              <a:t>Investigation Time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184921"/>
          </a:xfrm>
        </p:spPr>
        <p:txBody>
          <a:bodyPr/>
          <a:lstStyle/>
          <a:p>
            <a:r>
              <a:rPr lang="en-GB" dirty="0"/>
              <a:t>Follow the investigation on the next few slides.</a:t>
            </a:r>
          </a:p>
          <a:p>
            <a:r>
              <a:rPr lang="en-GB" dirty="0"/>
              <a:t>We are looking to see if we can find any patterns in our results.</a:t>
            </a:r>
          </a:p>
          <a:p>
            <a:r>
              <a:rPr lang="en-GB" dirty="0"/>
              <a:t>You will need to create a table with room to record five sets of results: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424212"/>
              </p:ext>
            </p:extLst>
          </p:nvPr>
        </p:nvGraphicFramePr>
        <p:xfrm>
          <a:off x="683568" y="4332605"/>
          <a:ext cx="7715200" cy="22250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38536">
                  <a:extLst>
                    <a:ext uri="{9D8B030D-6E8A-4147-A177-3AD203B41FA5}">
                      <a16:colId xmlns:a16="http://schemas.microsoft.com/office/drawing/2014/main" xmlns="" val="2086170977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1626459583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06785206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3704659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Radius, r (cm)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Diameter, d (cm)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Circumference, C (cm)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 ÷ d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4434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9704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5487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8990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1225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600915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287"/>
            <a:ext cx="9144000" cy="490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0562"/>
            <a:ext cx="9144000" cy="371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599</Words>
  <Application>Microsoft Office PowerPoint</Application>
  <PresentationFormat>On-screen Show (4:3)</PresentationFormat>
  <Paragraphs>67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Bradley Hand ITC</vt:lpstr>
      <vt:lpstr>Comic Sans MS</vt:lpstr>
      <vt:lpstr>Times New Roman</vt:lpstr>
      <vt:lpstr>Default Design</vt:lpstr>
      <vt:lpstr>Name Parts of a Circle</vt:lpstr>
      <vt:lpstr>Naming the parts of a circle</vt:lpstr>
      <vt:lpstr>Arcs and sectors</vt:lpstr>
      <vt:lpstr>Triangles from chords and radii</vt:lpstr>
      <vt:lpstr>Inscribing regular polygons in circles</vt:lpstr>
      <vt:lpstr>Inscribing regular polygons in circles</vt:lpstr>
      <vt:lpstr>Investigation Time</vt:lpstr>
      <vt:lpstr>PowerPoint Presentation</vt:lpstr>
      <vt:lpstr>PowerPoint Presentation</vt:lpstr>
      <vt:lpstr>PowerPoint Presentation</vt:lpstr>
    </vt:vector>
  </TitlesOfParts>
  <Company>LFT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a Circle</dc:title>
  <dc:creator>Administrator</dc:creator>
  <cp:lastModifiedBy>Nick White</cp:lastModifiedBy>
  <cp:revision>8</cp:revision>
  <dcterms:created xsi:type="dcterms:W3CDTF">2005-10-30T16:15:42Z</dcterms:created>
  <dcterms:modified xsi:type="dcterms:W3CDTF">2016-10-06T14:11:51Z</dcterms:modified>
</cp:coreProperties>
</file>