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74" r:id="rId3"/>
    <p:sldId id="271" r:id="rId4"/>
    <p:sldId id="294" r:id="rId5"/>
    <p:sldId id="282" r:id="rId6"/>
    <p:sldId id="288" r:id="rId7"/>
    <p:sldId id="290" r:id="rId8"/>
    <p:sldId id="291" r:id="rId9"/>
    <p:sldId id="292" r:id="rId10"/>
    <p:sldId id="293" r:id="rId11"/>
    <p:sldId id="272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791650F-CEDB-46E4-9131-DBC5C2AA373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1143C49-B6CF-4922-B57A-4D9353D7AED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B969B332-FDB9-476C-A400-534A7DB3D7E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2D6BC23F-C646-4B69-82B0-D5CDF5F7806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5B7B5F36-51A5-4960-AD9A-759D2494734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EF7DFF5F-222F-49AB-9CA6-5B8806BDD0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F8FE5D-30DE-4039-8C81-1E94A6B9EBC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D4BF76C5-7197-482F-A5D4-DEFBFF0E0E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58032B5-81CA-4CD1-8230-4446EC94E00A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1220E3A-6A64-48FE-8A1D-0C683C573E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9C36CA83-B4F5-4DD6-B12C-10308024D8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>
                <a:latin typeface="Arial" panose="020B0604020202020204" pitchFamily="34" charset="0"/>
              </a:rPr>
              <a:t>Talk about the use of index notation as a mathematical shorthand.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CB0F017E-29D7-4EB7-B2EC-EA713364C6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99480AA-DEFB-4B04-8685-F637202A6642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67883295-F8A1-4115-AFF8-5C38B40D27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61CD249F-5113-49AD-AC15-92A48BC8C6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C8BF1605-8EAA-4791-97C8-1017A7DBA4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F8DE75-33B7-4901-8018-36D1501496F4}" type="slidenum">
              <a:rPr lang="en-GB" altLang="en-US"/>
              <a:pPr eaLnBrk="1" hangingPunct="1"/>
              <a:t>5</a:t>
            </a:fld>
            <a:endParaRPr lang="en-GB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E74C5B5E-F698-416E-A518-0FD4AF7D0F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A5A4BC29-12B2-4DBA-B7B5-63AAC33696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>
                <a:latin typeface="Arial" panose="020B0604020202020204" pitchFamily="34" charset="0"/>
              </a:rPr>
              <a:t>Stress the relationship between negative powers and reciprocals.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1D3EAC58-4AF0-4845-A342-714615A6F3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9CC0F2C-DD6E-4B12-AC79-2E7576B775F6}" type="slidenum">
              <a:rPr lang="en-GB" altLang="en-US"/>
              <a:pPr eaLnBrk="1" hangingPunct="1"/>
              <a:t>6</a:t>
            </a:fld>
            <a:endParaRPr lang="en-GB" altLang="en-US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816E4134-762D-4D0E-8EC4-BD72AB0219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C346C2AB-65B8-48BA-8CE5-AEDDEC16BB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>
                <a:latin typeface="Arial" panose="020B0604020202020204" pitchFamily="34" charset="0"/>
              </a:rPr>
              <a:t>Elicit from pupils that the square root of a number multiplied by the square root of the same number always equals that number. We could also think of this as square rooting a number and then squaring it. Since squaring and square rooting are inverse operations this takes us back to the original number.</a:t>
            </a:r>
          </a:p>
          <a:p>
            <a:r>
              <a:rPr lang="en-GB" altLang="en-US">
                <a:latin typeface="Arial" panose="020B0604020202020204" pitchFamily="34" charset="0"/>
              </a:rPr>
              <a:t>The same is true of cube roots. If we cube root a number and then cube it we come back to the original number.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DB388D8A-2A3A-4A26-A119-5E48CC0A3A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3E1492C-3262-4E44-B6A3-82CA02727D6B}" type="slidenum">
              <a:rPr lang="en-GB" altLang="en-US"/>
              <a:pPr eaLnBrk="1" hangingPunct="1"/>
              <a:t>7</a:t>
            </a:fld>
            <a:endParaRPr lang="en-GB" altLang="en-US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CBD230A-10A3-41B1-A6A9-223E072927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F77A04D1-5C78-41D2-A6A9-EDA227E7A7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>
                <a:latin typeface="Arial" panose="020B0604020202020204" pitchFamily="34" charset="0"/>
              </a:rPr>
              <a:t>Explain that the denominator of the power, 2, square roots the number and the numerator of the power, 3, cubes the number.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77A1A597-3166-4660-91CF-8978F2B84C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8558D8-C46B-4258-B32D-687E2DB00686}" type="slidenum">
              <a:rPr lang="en-GB" altLang="en-US"/>
              <a:pPr eaLnBrk="1" hangingPunct="1"/>
              <a:t>8</a:t>
            </a:fld>
            <a:endParaRPr lang="en-GB" altLang="en-US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DC94FCDC-E416-45E4-9913-1DFA066FF2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423FE56B-FC11-453F-931E-00118EDECA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48075B9B-7634-4DC4-A4AF-172FB69E4F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FB86723-3755-40DA-9E39-63856A0B59D6}" type="slidenum">
              <a:rPr lang="en-GB" altLang="en-US"/>
              <a:pPr eaLnBrk="1" hangingPunct="1"/>
              <a:t>9</a:t>
            </a:fld>
            <a:endParaRPr lang="en-GB" altLang="en-US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6FF36D8B-31D8-45E7-91A5-4650CB88D2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C94548A8-3939-4486-96FF-547CAAF5B3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D59FF2-B039-4BED-B7D8-C62A253CBD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BFCC19-BECE-4C3F-A99A-8AE4392301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4CF7A6-E0D1-4A1A-B2DE-A2934511C3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480885-EA0A-45A4-AF47-CB3F6F326A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930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DCA161-C9DC-4745-B47C-3B8300C5FB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564C73-D86C-4F50-9F69-C50A32FF3B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18E77D-5CD1-4FE3-BD2F-F0E12930A6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5A62E-B9DA-472B-A4E6-CF5CFC0BBE4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304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925223-980F-4428-A113-8A8B37907D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14675C-EAEA-4837-AD18-C291AFF3E2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A3BCCE-E6E3-4782-BD1D-B4924CE59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073B9D-AA57-4584-B5D5-62273E57A5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8849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773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034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4410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436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7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0802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94457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5504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02C5A1-8BF4-4F62-B94A-BCD4389049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889E9C-BF29-4492-83E0-390102944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7765FB-7933-494D-87C2-A47857FA17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49A2D1-0EFA-4835-BF48-51B7BA4FE9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26223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50259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4592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0813"/>
            <a:ext cx="2133600" cy="5975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13" y="150813"/>
            <a:ext cx="6249987" cy="59753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272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B977AF-DA1F-45FB-9EEE-8F4E8A7DD5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BE5E7C-8F22-4A0F-AC0E-93AA30BB62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AF2240-4FD0-4093-9B9D-1DF521F619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98E1A-1106-4389-B74D-15613F74CF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625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CF8D4A-F5FA-4FD4-A133-A7B5CCC79E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495CD0-0284-456A-957A-829A2A9513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019824-6DB2-4286-940C-A69585AE8B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406711-4603-498E-AF81-B835906F4A7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6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56C0A23-39FA-46F8-A6F0-AEAA59CBA9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60A81D4-CA98-422D-9AC7-43B85B29CF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7D7C05F-B0B2-4546-A4A9-A57713CFA5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626BFC-F35D-4E74-AEE9-E40EFFD7501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663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6AFC06F-C6E5-4650-A7C0-1D783A9BD7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BA7A333-4E10-460E-9159-329A757B44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ACB7C05-2F32-4D0E-AF25-DCDF24B8B6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33893-0009-4A36-A806-D10B4270F1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206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916CEAD-71B8-4EED-9A14-66E6819CA3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B1F394C-AC77-4BCA-BB7D-988BA273AC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347DB3F-5E1B-48D9-B8CF-CD5889F133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5C63CC-9D6F-4E09-B3CE-09326BA0DFB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0941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65D699-767B-45FA-BAFA-BEDA4D1D3F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837F72-4282-488A-B33C-E6E8C870A7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95EEF6-81B0-45FF-8F29-142DC8F90E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731821-EEAB-4D3F-9F6D-8F01949DD23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5970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3EC522-8EFF-4EFC-A973-968FF0B25D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450D29-446F-4CE5-8329-918879F5B4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339EDF-7FCB-4CED-8BA4-A7EA6695D4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B5B56-211F-49AB-B57C-7A85C334318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091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E9C01CF-81F4-471E-B774-5A192462E3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ECEE305-1DCC-4620-8D66-1C594E76BE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5838E35-59E9-4167-9E89-9BCB41B6FD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9F96436-3AA6-4313-8CDF-F76DB47B702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E49D11A-340F-4161-A13C-72E28F4553A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7A0144-1BEA-4524-85D6-44CB42B8258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underline">
            <a:extLst>
              <a:ext uri="{FF2B5EF4-FFF2-40B4-BE49-F238E27FC236}">
                <a16:creationId xmlns:a16="http://schemas.microsoft.com/office/drawing/2014/main" id="{6963DF61-79DC-4298-B74E-03D8A8A6FB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>
            <a:extLst>
              <a:ext uri="{FF2B5EF4-FFF2-40B4-BE49-F238E27FC236}">
                <a16:creationId xmlns:a16="http://schemas.microsoft.com/office/drawing/2014/main" id="{71B79CEE-8092-4B1A-9B36-DC9DB06DC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6627813"/>
            <a:ext cx="2133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GB" sz="1200">
                <a:solidFill>
                  <a:srgbClr val="9900CC"/>
                </a:solidFill>
                <a:latin typeface="Arial" charset="0"/>
              </a:rPr>
              <a:t>© Boardworks Ltd 200</a:t>
            </a:r>
            <a:r>
              <a:rPr lang="en-US" sz="1200">
                <a:solidFill>
                  <a:srgbClr val="9900CC"/>
                </a:solidFill>
                <a:latin typeface="Arial" charset="0"/>
              </a:rPr>
              <a:t>5</a:t>
            </a:r>
            <a:endParaRPr lang="en-GB" sz="1200">
              <a:solidFill>
                <a:srgbClr val="9900CC"/>
              </a:solidFill>
              <a:latin typeface="Arial" charset="0"/>
            </a:endParaRPr>
          </a:p>
        </p:txBody>
      </p:sp>
      <p:pic>
        <p:nvPicPr>
          <p:cNvPr id="4100" name="Picture 4" descr="swish">
            <a:extLst>
              <a:ext uri="{FF2B5EF4-FFF2-40B4-BE49-F238E27FC236}">
                <a16:creationId xmlns:a16="http://schemas.microsoft.com/office/drawing/2014/main" id="{E78B7F41-D72B-41AA-992F-138EC46A6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150"/>
            <a:ext cx="72358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boardworks_logo">
            <a:extLst>
              <a:ext uri="{FF2B5EF4-FFF2-40B4-BE49-F238E27FC236}">
                <a16:creationId xmlns:a16="http://schemas.microsoft.com/office/drawing/2014/main" id="{6AFD76D8-E4E1-4EF1-95C2-63CFFB255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6">
            <a:extLst>
              <a:ext uri="{FF2B5EF4-FFF2-40B4-BE49-F238E27FC236}">
                <a16:creationId xmlns:a16="http://schemas.microsoft.com/office/drawing/2014/main" id="{C60943F0-1085-48D8-9AF1-9425B2A6A5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0813" y="150813"/>
            <a:ext cx="777398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4103" name="Text Box 8">
            <a:extLst>
              <a:ext uri="{FF2B5EF4-FFF2-40B4-BE49-F238E27FC236}">
                <a16:creationId xmlns:a16="http://schemas.microsoft.com/office/drawing/2014/main" id="{5FE3F37F-14CE-4712-BEF4-1B93929E3B7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21463"/>
            <a:ext cx="8112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200" b="1">
                <a:solidFill>
                  <a:srgbClr val="FFFFFF"/>
                </a:solidFill>
              </a:rPr>
              <a:t> </a:t>
            </a:r>
            <a:fld id="{32B66DB8-8BF3-4B61-9EBB-01E01395B96C}" type="slidenum">
              <a:rPr lang="en-GB" altLang="en-US" sz="1200" b="1">
                <a:solidFill>
                  <a:srgbClr val="FFFFFF"/>
                </a:solidFill>
              </a:rPr>
              <a:pPr/>
              <a:t>‹#›</a:t>
            </a:fld>
            <a:r>
              <a:rPr lang="en-GB" altLang="en-US" sz="1200" b="1">
                <a:solidFill>
                  <a:srgbClr val="010066"/>
                </a:solidFill>
              </a:rPr>
              <a:t> </a:t>
            </a:r>
            <a:r>
              <a:rPr lang="en-GB" altLang="en-US" sz="1200" b="1">
                <a:solidFill>
                  <a:srgbClr val="FFFFFF"/>
                </a:solidFill>
              </a:rPr>
              <a:t>of 70</a:t>
            </a:r>
            <a:endParaRPr lang="en-US" altLang="en-US" sz="1200" b="1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130F8AF2-B28E-4FA9-9945-A8822CD3C8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en-GB" altLang="en-US" b="1" dirty="0">
                <a:latin typeface="Comic Sans MS" panose="030F0702030302020204" pitchFamily="66" charset="0"/>
              </a:rPr>
              <a:t>Warm up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373645C-A1CB-4F9F-A5EF-C0BCD1760A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 eaLnBrk="1" hangingPunct="1"/>
            <a:r>
              <a:rPr lang="en-US" altLang="en-US" dirty="0"/>
              <a:t>Simplify the following expressions: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a)  (4x</a:t>
            </a:r>
            <a:r>
              <a:rPr lang="en-US" altLang="en-US" baseline="30000" dirty="0"/>
              <a:t>3</a:t>
            </a:r>
            <a:r>
              <a:rPr lang="en-US" altLang="en-US" dirty="0"/>
              <a:t>)(3x</a:t>
            </a:r>
            <a:r>
              <a:rPr lang="en-US" altLang="en-US" baseline="30000" dirty="0"/>
              <a:t>4</a:t>
            </a:r>
            <a:r>
              <a:rPr lang="en-US" altLang="en-US" dirty="0"/>
              <a:t>)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b)  (27x</a:t>
            </a:r>
            <a:r>
              <a:rPr lang="en-US" altLang="en-US" baseline="30000" dirty="0"/>
              <a:t>4</a:t>
            </a:r>
            <a:r>
              <a:rPr lang="en-US" altLang="en-US" dirty="0"/>
              <a:t>) ÷ (3x</a:t>
            </a:r>
            <a:r>
              <a:rPr lang="en-US" altLang="en-US" baseline="30000" dirty="0"/>
              <a:t>2</a:t>
            </a:r>
            <a:r>
              <a:rPr lang="en-US" altLang="en-US" dirty="0"/>
              <a:t>)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c)  (5x</a:t>
            </a:r>
            <a:r>
              <a:rPr lang="en-US" altLang="en-US" baseline="30000" dirty="0"/>
              <a:t>4</a:t>
            </a:r>
            <a:r>
              <a:rPr lang="en-US" altLang="en-US" dirty="0"/>
              <a:t>y</a:t>
            </a:r>
            <a:r>
              <a:rPr lang="en-US" altLang="en-US" baseline="30000" dirty="0"/>
              <a:t>3</a:t>
            </a:r>
            <a:r>
              <a:rPr lang="en-US" altLang="en-US" dirty="0"/>
              <a:t>)</a:t>
            </a:r>
            <a:r>
              <a:rPr lang="en-US" altLang="en-US" baseline="30000" dirty="0"/>
              <a:t>2</a:t>
            </a:r>
            <a:r>
              <a:rPr lang="en-US" alt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j0290181">
            <a:extLst>
              <a:ext uri="{FF2B5EF4-FFF2-40B4-BE49-F238E27FC236}">
                <a16:creationId xmlns:a16="http://schemas.microsoft.com/office/drawing/2014/main" id="{B5BCDFF3-F876-42E7-819B-2676CD67E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908050"/>
            <a:ext cx="6985000" cy="424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Rectangle 3">
            <a:extLst>
              <a:ext uri="{FF2B5EF4-FFF2-40B4-BE49-F238E27FC236}">
                <a16:creationId xmlns:a16="http://schemas.microsoft.com/office/drawing/2014/main" id="{A7BBC3E4-7BE8-4DD5-8894-C8E170CB69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4365103"/>
            <a:ext cx="8642350" cy="2159521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GB" altLang="en-US" sz="3600" b="1" dirty="0">
                <a:latin typeface="Times New Roman" panose="02020603050405020304" pitchFamily="18" charset="0"/>
              </a:rPr>
              <a:t>Nelson </a:t>
            </a:r>
            <a:br>
              <a:rPr lang="en-GB" altLang="en-US" sz="3600" b="1" dirty="0">
                <a:latin typeface="Times New Roman" panose="02020603050405020304" pitchFamily="18" charset="0"/>
              </a:rPr>
            </a:br>
            <a:r>
              <a:rPr lang="en-GB" altLang="en-US" sz="3600" b="1" dirty="0">
                <a:latin typeface="Times New Roman" panose="02020603050405020304" pitchFamily="18" charset="0"/>
              </a:rPr>
              <a:t>Page 229 #s 1 – 3, 5ace, 6adf &amp; 7</a:t>
            </a:r>
            <a:br>
              <a:rPr lang="en-GB" altLang="en-US" sz="3600" b="1" dirty="0">
                <a:latin typeface="Times New Roman" panose="02020603050405020304" pitchFamily="18" charset="0"/>
              </a:rPr>
            </a:br>
            <a:r>
              <a:rPr lang="en-GB" altLang="en-US" sz="3600" b="1" dirty="0">
                <a:latin typeface="Times New Roman" panose="02020603050405020304" pitchFamily="18" charset="0"/>
              </a:rPr>
              <a:t>Page 236 #s 4 – 6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CBCB7CD4-D02A-4180-A9DF-5EE376D1B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2952750"/>
          </a:xfrm>
        </p:spPr>
        <p:txBody>
          <a:bodyPr/>
          <a:lstStyle/>
          <a:p>
            <a:pPr eaLnBrk="1" hangingPunct="1"/>
            <a:r>
              <a:rPr lang="en-GB" altLang="en-US" dirty="0">
                <a:latin typeface="Times New Roman" panose="02020603050405020304" pitchFamily="18" charset="0"/>
              </a:rPr>
              <a:t>To succeed at this lesson today you need to know and be able to use…</a:t>
            </a:r>
          </a:p>
          <a:p>
            <a:pPr eaLnBrk="1" hangingPunct="1"/>
            <a:r>
              <a:rPr lang="en-GB" altLang="en-US" dirty="0">
                <a:latin typeface="Times New Roman" panose="02020603050405020304" pitchFamily="18" charset="0"/>
              </a:rPr>
              <a:t>1. The five basic exponent laws</a:t>
            </a:r>
          </a:p>
          <a:p>
            <a:pPr eaLnBrk="1" hangingPunct="1"/>
            <a:r>
              <a:rPr lang="en-GB" altLang="en-US" dirty="0">
                <a:latin typeface="Times New Roman" panose="02020603050405020304" pitchFamily="18" charset="0"/>
              </a:rPr>
              <a:t>2. Negative exponents</a:t>
            </a:r>
          </a:p>
          <a:p>
            <a:pPr eaLnBrk="1" hangingPunct="1"/>
            <a:r>
              <a:rPr lang="en-GB" altLang="en-US" dirty="0">
                <a:latin typeface="Times New Roman" panose="02020603050405020304" pitchFamily="18" charset="0"/>
              </a:rPr>
              <a:t>3. Fractional exponents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FD4D6819-233B-4824-84F0-DB941470B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7991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/>
      <p:bldP spid="3379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0196416">
            <a:extLst>
              <a:ext uri="{FF2B5EF4-FFF2-40B4-BE49-F238E27FC236}">
                <a16:creationId xmlns:a16="http://schemas.microsoft.com/office/drawing/2014/main" id="{0B229634-9420-49E0-9F56-0E9ED73AD6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268413"/>
            <a:ext cx="6911975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Rectangle 3">
            <a:extLst>
              <a:ext uri="{FF2B5EF4-FFF2-40B4-BE49-F238E27FC236}">
                <a16:creationId xmlns:a16="http://schemas.microsoft.com/office/drawing/2014/main" id="{3DBED1B6-8DC7-4F97-8C54-089FDAB343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2130425"/>
            <a:ext cx="7631112" cy="2811463"/>
          </a:xfrm>
        </p:spPr>
        <p:txBody>
          <a:bodyPr/>
          <a:lstStyle/>
          <a:p>
            <a:pPr eaLnBrk="1" hangingPunct="1"/>
            <a:r>
              <a:rPr lang="en-US" altLang="en-US" sz="6000" b="1" dirty="0">
                <a:latin typeface="Comic Sans MS" panose="030F0702030302020204" pitchFamily="66" charset="0"/>
              </a:rPr>
              <a:t>Use Fractional Exponents</a:t>
            </a:r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FE697826-B944-4D8E-BD33-105BEC47E58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620713"/>
            <a:ext cx="6400800" cy="863600"/>
          </a:xfrm>
        </p:spPr>
        <p:txBody>
          <a:bodyPr/>
          <a:lstStyle/>
          <a:p>
            <a:pPr eaLnBrk="1" hangingPunct="1"/>
            <a:r>
              <a:rPr lang="en-GB" altLang="en-US" sz="4800" b="1">
                <a:latin typeface="Bradley Hand ITC" panose="03070402050302030203" pitchFamily="66" charset="0"/>
              </a:rPr>
              <a:t>We are Learning to……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3277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72DCDC9-5E54-4FB5-8D77-928290EF192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3810000" cy="533400"/>
          </a:xfrm>
          <a:noFill/>
        </p:spPr>
        <p:txBody>
          <a:bodyPr/>
          <a:lstStyle/>
          <a:p>
            <a:pPr algn="l" eaLnBrk="1" hangingPunct="1"/>
            <a:r>
              <a:rPr lang="en-GB" altLang="en-US" sz="2800" b="1">
                <a:solidFill>
                  <a:srgbClr val="5B0091"/>
                </a:solidFill>
              </a:rPr>
              <a:t>Exponent notation</a:t>
            </a:r>
          </a:p>
        </p:txBody>
      </p:sp>
      <p:pic>
        <p:nvPicPr>
          <p:cNvPr id="7171" name="Picture 3" descr="right_button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EC47A40-07D3-41AE-AE3B-A0F1EF2C7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left_button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EDF9193-CA25-424D-B659-A0FEE564F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5">
            <a:extLst>
              <a:ext uri="{FF2B5EF4-FFF2-40B4-BE49-F238E27FC236}">
                <a16:creationId xmlns:a16="http://schemas.microsoft.com/office/drawing/2014/main" id="{86DF466C-9556-437F-9D28-438CC6011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1066800"/>
            <a:ext cx="8397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We use exponent notation to show repeated multiplication by the same number.</a:t>
            </a:r>
          </a:p>
        </p:txBody>
      </p:sp>
      <p:sp>
        <p:nvSpPr>
          <p:cNvPr id="52230" name="Text Box 6">
            <a:extLst>
              <a:ext uri="{FF2B5EF4-FFF2-40B4-BE49-F238E27FC236}">
                <a16:creationId xmlns:a16="http://schemas.microsoft.com/office/drawing/2014/main" id="{C044C445-2642-4E80-979F-359A9F949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2049463"/>
            <a:ext cx="196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For example:</a:t>
            </a:r>
          </a:p>
        </p:txBody>
      </p:sp>
      <p:sp>
        <p:nvSpPr>
          <p:cNvPr id="52231" name="Text Box 7">
            <a:extLst>
              <a:ext uri="{FF2B5EF4-FFF2-40B4-BE49-F238E27FC236}">
                <a16:creationId xmlns:a16="http://schemas.microsoft.com/office/drawing/2014/main" id="{DC5DC050-32A1-4CCC-8562-23C8E7BBA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2667000"/>
            <a:ext cx="8105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we can use exponent notation to write </a:t>
            </a:r>
            <a:r>
              <a:rPr lang="en-GB" altLang="en-US" sz="2400" b="1">
                <a:solidFill>
                  <a:srgbClr val="FF6600"/>
                </a:solidFill>
              </a:rPr>
              <a:t>2 </a:t>
            </a:r>
            <a:r>
              <a:rPr lang="en-GB" altLang="en-US" sz="2400" b="1">
                <a:solidFill>
                  <a:srgbClr val="FF6600"/>
                </a:solidFill>
                <a:cs typeface="Arial" panose="020B0604020202020204" pitchFamily="34" charset="0"/>
              </a:rPr>
              <a:t>× 2 × 2 × 2 × 2</a:t>
            </a:r>
            <a:r>
              <a:rPr lang="en-GB" altLang="en-US" sz="2400">
                <a:solidFill>
                  <a:srgbClr val="010066"/>
                </a:solidFill>
                <a:cs typeface="Arial" panose="020B0604020202020204" pitchFamily="34" charset="0"/>
              </a:rPr>
              <a:t> as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52232" name="Text Box 8">
            <a:extLst>
              <a:ext uri="{FF2B5EF4-FFF2-40B4-BE49-F238E27FC236}">
                <a16:creationId xmlns:a16="http://schemas.microsoft.com/office/drawing/2014/main" id="{73D2E7FD-1902-49C9-AA68-5AF76EA4B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3388" y="3559175"/>
            <a:ext cx="657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4000">
                <a:solidFill>
                  <a:srgbClr val="010066"/>
                </a:solidFill>
              </a:rPr>
              <a:t>2</a:t>
            </a:r>
            <a:r>
              <a:rPr lang="en-GB" altLang="en-US" sz="4000" baseline="30000">
                <a:solidFill>
                  <a:srgbClr val="010066"/>
                </a:solidFill>
              </a:rPr>
              <a:t>5</a:t>
            </a:r>
          </a:p>
        </p:txBody>
      </p:sp>
      <p:sp>
        <p:nvSpPr>
          <p:cNvPr id="52233" name="Text Box 9">
            <a:extLst>
              <a:ext uri="{FF2B5EF4-FFF2-40B4-BE49-F238E27FC236}">
                <a16:creationId xmlns:a16="http://schemas.microsoft.com/office/drawing/2014/main" id="{C470CBCC-7E26-4350-A486-6E0F428DB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4814888"/>
            <a:ext cx="6724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This number is read as ‘two to the power of five’.</a:t>
            </a:r>
          </a:p>
        </p:txBody>
      </p:sp>
      <p:sp>
        <p:nvSpPr>
          <p:cNvPr id="52234" name="Text Box 10">
            <a:extLst>
              <a:ext uri="{FF2B5EF4-FFF2-40B4-BE49-F238E27FC236}">
                <a16:creationId xmlns:a16="http://schemas.microsoft.com/office/drawing/2014/main" id="{CCCE92F6-5C0C-4452-8437-AD6FD0003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486400"/>
            <a:ext cx="728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2</a:t>
            </a:r>
            <a:r>
              <a:rPr lang="en-GB" altLang="en-US" sz="2400" baseline="30000">
                <a:solidFill>
                  <a:srgbClr val="010066"/>
                </a:solidFill>
              </a:rPr>
              <a:t>5</a:t>
            </a:r>
            <a:r>
              <a:rPr lang="en-GB" altLang="en-US" sz="2400">
                <a:solidFill>
                  <a:srgbClr val="010066"/>
                </a:solidFill>
              </a:rPr>
              <a:t> =</a:t>
            </a:r>
          </a:p>
        </p:txBody>
      </p:sp>
      <p:sp>
        <p:nvSpPr>
          <p:cNvPr id="52235" name="Text Box 11">
            <a:extLst>
              <a:ext uri="{FF2B5EF4-FFF2-40B4-BE49-F238E27FC236}">
                <a16:creationId xmlns:a16="http://schemas.microsoft.com/office/drawing/2014/main" id="{911B5001-B6BF-43A6-993E-805FC81B6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9013" y="5486400"/>
            <a:ext cx="2679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/>
              <a:t>2 </a:t>
            </a:r>
            <a:r>
              <a:rPr lang="en-GB" altLang="en-US" sz="2400">
                <a:cs typeface="Arial" panose="020B0604020202020204" pitchFamily="34" charset="0"/>
              </a:rPr>
              <a:t>× 2 × 2 × 2 × 2 =</a:t>
            </a:r>
          </a:p>
        </p:txBody>
      </p:sp>
      <p:sp>
        <p:nvSpPr>
          <p:cNvPr id="52236" name="Text Box 12">
            <a:extLst>
              <a:ext uri="{FF2B5EF4-FFF2-40B4-BE49-F238E27FC236}">
                <a16:creationId xmlns:a16="http://schemas.microsoft.com/office/drawing/2014/main" id="{2C896D8D-382C-44D3-9393-54CE1D582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1400" y="54864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32</a:t>
            </a:r>
          </a:p>
        </p:txBody>
      </p:sp>
      <p:sp>
        <p:nvSpPr>
          <p:cNvPr id="52237" name="Text Box 13">
            <a:extLst>
              <a:ext uri="{FF2B5EF4-FFF2-40B4-BE49-F238E27FC236}">
                <a16:creationId xmlns:a16="http://schemas.microsoft.com/office/drawing/2014/main" id="{75892C05-EA8C-41AE-B902-70EE5653E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202113"/>
            <a:ext cx="763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000" b="1">
                <a:solidFill>
                  <a:srgbClr val="FF6600"/>
                </a:solidFill>
              </a:rPr>
              <a:t>base</a:t>
            </a:r>
          </a:p>
        </p:txBody>
      </p:sp>
      <p:sp>
        <p:nvSpPr>
          <p:cNvPr id="52238" name="Text Box 14">
            <a:extLst>
              <a:ext uri="{FF2B5EF4-FFF2-40B4-BE49-F238E27FC236}">
                <a16:creationId xmlns:a16="http://schemas.microsoft.com/office/drawing/2014/main" id="{07436BF9-FA5F-462D-8840-B1D54B728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525" y="3352800"/>
            <a:ext cx="25066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000" b="1">
                <a:solidFill>
                  <a:srgbClr val="FF6600"/>
                </a:solidFill>
              </a:rPr>
              <a:t>Exponent or power</a:t>
            </a:r>
          </a:p>
        </p:txBody>
      </p:sp>
      <p:sp>
        <p:nvSpPr>
          <p:cNvPr id="52239" name="Line 15">
            <a:extLst>
              <a:ext uri="{FF2B5EF4-FFF2-40B4-BE49-F238E27FC236}">
                <a16:creationId xmlns:a16="http://schemas.microsoft.com/office/drawing/2014/main" id="{31561D7D-6F22-4ABE-A154-71A7D4546C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4038600"/>
            <a:ext cx="53340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40" name="Line 16">
            <a:extLst>
              <a:ext uri="{FF2B5EF4-FFF2-40B4-BE49-F238E27FC236}">
                <a16:creationId xmlns:a16="http://schemas.microsoft.com/office/drawing/2014/main" id="{271BFD1D-DE3F-42AB-8DDE-C01BE4AD2D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3581400"/>
            <a:ext cx="53340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 autoUpdateAnimBg="0"/>
      <p:bldP spid="52231" grpId="0" autoUpdateAnimBg="0"/>
      <p:bldP spid="52232" grpId="0" autoUpdateAnimBg="0"/>
      <p:bldP spid="52233" grpId="0" autoUpdateAnimBg="0"/>
      <p:bldP spid="52234" grpId="0" autoUpdateAnimBg="0"/>
      <p:bldP spid="52235" grpId="0" autoUpdateAnimBg="0"/>
      <p:bldP spid="52236" grpId="0" autoUpdateAnimBg="0"/>
      <p:bldP spid="52237" grpId="0" autoUpdateAnimBg="0"/>
      <p:bldP spid="5223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0">
            <a:extLst>
              <a:ext uri="{FF2B5EF4-FFF2-40B4-BE49-F238E27FC236}">
                <a16:creationId xmlns:a16="http://schemas.microsoft.com/office/drawing/2014/main" id="{C2114EBB-2D36-42D8-BB20-B0B428F8FFB0}"/>
              </a:ext>
            </a:extLst>
          </p:cNvPr>
          <p:cNvGrpSpPr>
            <a:grpSpLocks/>
          </p:cNvGrpSpPr>
          <p:nvPr/>
        </p:nvGrpSpPr>
        <p:grpSpPr bwMode="auto">
          <a:xfrm>
            <a:off x="3059113" y="5629275"/>
            <a:ext cx="3046412" cy="608013"/>
            <a:chOff x="1927" y="3365"/>
            <a:chExt cx="1919" cy="383"/>
          </a:xfrm>
        </p:grpSpPr>
        <p:sp>
          <p:nvSpPr>
            <p:cNvPr id="12299" name="Text Box 11">
              <a:extLst>
                <a:ext uri="{FF2B5EF4-FFF2-40B4-BE49-F238E27FC236}">
                  <a16:creationId xmlns:a16="http://schemas.microsoft.com/office/drawing/2014/main" id="{641BB0B5-2AFD-4897-944B-8935146F6E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7" y="3365"/>
              <a:ext cx="1919" cy="38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3200" i="1">
                  <a:solidFill>
                    <a:srgbClr val="010066"/>
                  </a:solidFill>
                  <a:latin typeface="Times New Roman" pitchFamily="18" charset="0"/>
                </a:rPr>
                <a:t>x</a:t>
              </a:r>
              <a:r>
                <a:rPr lang="en-GB" sz="3200" baseline="30000">
                  <a:solidFill>
                    <a:srgbClr val="010066"/>
                  </a:solidFill>
                  <a:latin typeface="Arial" charset="0"/>
                </a:rPr>
                <a:t>0</a:t>
              </a:r>
              <a:r>
                <a:rPr lang="en-GB" sz="3200">
                  <a:solidFill>
                    <a:srgbClr val="010066"/>
                  </a:solidFill>
                  <a:latin typeface="Times New Roman" pitchFamily="18" charset="0"/>
                </a:rPr>
                <a:t> </a:t>
              </a:r>
              <a:r>
                <a:rPr lang="en-GB" sz="3200">
                  <a:solidFill>
                    <a:srgbClr val="010066"/>
                  </a:solidFill>
                  <a:latin typeface="Arial" charset="0"/>
                </a:rPr>
                <a:t>=</a:t>
              </a:r>
              <a:r>
                <a:rPr lang="en-GB" sz="3200">
                  <a:solidFill>
                    <a:srgbClr val="010066"/>
                  </a:solidFill>
                  <a:latin typeface="Times New Roman" pitchFamily="18" charset="0"/>
                </a:rPr>
                <a:t> </a:t>
              </a:r>
              <a:r>
                <a:rPr lang="en-GB" sz="3200">
                  <a:solidFill>
                    <a:srgbClr val="010066"/>
                  </a:solidFill>
                  <a:latin typeface="Arial" charset="0"/>
                </a:rPr>
                <a:t>1 (for </a:t>
              </a:r>
              <a:r>
                <a:rPr lang="en-GB" sz="3200" i="1">
                  <a:solidFill>
                    <a:srgbClr val="010066"/>
                  </a:solidFill>
                  <a:latin typeface="Times New Roman" pitchFamily="18" charset="0"/>
                </a:rPr>
                <a:t>x</a:t>
              </a:r>
              <a:r>
                <a:rPr lang="en-GB" sz="3200">
                  <a:solidFill>
                    <a:srgbClr val="010066"/>
                  </a:solidFill>
                  <a:latin typeface="Arial" charset="0"/>
                </a:rPr>
                <a:t> = 0)</a:t>
              </a:r>
              <a:endParaRPr lang="en-GB" sz="3200" baseline="30000">
                <a:solidFill>
                  <a:srgbClr val="010066"/>
                </a:solidFill>
                <a:latin typeface="Arial" charset="0"/>
              </a:endParaRPr>
            </a:p>
          </p:txBody>
        </p:sp>
        <p:sp>
          <p:nvSpPr>
            <p:cNvPr id="13324" name="Line 12">
              <a:extLst>
                <a:ext uri="{FF2B5EF4-FFF2-40B4-BE49-F238E27FC236}">
                  <a16:creationId xmlns:a16="http://schemas.microsoft.com/office/drawing/2014/main" id="{EBF0D147-5921-4F2A-90B6-55C5592638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48" y="3473"/>
              <a:ext cx="130" cy="15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pic>
        <p:nvPicPr>
          <p:cNvPr id="13315" name="Picture 2" descr="right_button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F929500-2149-4BAA-A7E7-830485496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3" descr="left_button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5264576-A632-4CA3-9010-BE9CACDA4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4">
            <a:extLst>
              <a:ext uri="{FF2B5EF4-FFF2-40B4-BE49-F238E27FC236}">
                <a16:creationId xmlns:a16="http://schemas.microsoft.com/office/drawing/2014/main" id="{54ADA707-C74F-451E-AF54-C7026E650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1106488"/>
            <a:ext cx="8550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Here is a summary of the exponent laws you have met so far:</a:t>
            </a:r>
          </a:p>
        </p:txBody>
      </p:sp>
      <p:sp>
        <p:nvSpPr>
          <p:cNvPr id="121861" name="Text Box 5">
            <a:extLst>
              <a:ext uri="{FF2B5EF4-FFF2-40B4-BE49-F238E27FC236}">
                <a16:creationId xmlns:a16="http://schemas.microsoft.com/office/drawing/2014/main" id="{D44EA4D5-5B94-4919-AB53-EA594CBA2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5950" y="1887538"/>
            <a:ext cx="2809875" cy="6175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3200" i="1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3200" i="1" baseline="30000">
                <a:solidFill>
                  <a:srgbClr val="010066"/>
                </a:solidFill>
                <a:latin typeface="Times New Roman" panose="02020603050405020304" pitchFamily="18" charset="0"/>
              </a:rPr>
              <a:t>m</a:t>
            </a:r>
            <a:r>
              <a:rPr lang="en-GB" altLang="en-US" sz="3200">
                <a:solidFill>
                  <a:srgbClr val="010066"/>
                </a:solidFill>
              </a:rPr>
              <a:t> × </a:t>
            </a:r>
            <a:r>
              <a:rPr lang="en-GB" altLang="en-US" sz="3200" i="1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3200" i="1" baseline="30000">
                <a:solidFill>
                  <a:srgbClr val="010066"/>
                </a:solidFill>
                <a:latin typeface="Times New Roman" panose="02020603050405020304" pitchFamily="18" charset="0"/>
              </a:rPr>
              <a:t>n</a:t>
            </a:r>
            <a:r>
              <a:rPr lang="en-GB" altLang="en-US" sz="3200">
                <a:solidFill>
                  <a:srgbClr val="010066"/>
                </a:solidFill>
              </a:rPr>
              <a:t> = </a:t>
            </a:r>
            <a:r>
              <a:rPr lang="en-GB" altLang="en-US" sz="3200" i="1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3200" baseline="30000">
                <a:solidFill>
                  <a:srgbClr val="010066"/>
                </a:solidFill>
              </a:rPr>
              <a:t>(</a:t>
            </a:r>
            <a:r>
              <a:rPr lang="en-GB" altLang="en-US" sz="3200" i="1" baseline="30000">
                <a:solidFill>
                  <a:srgbClr val="010066"/>
                </a:solidFill>
                <a:latin typeface="Times New Roman" panose="02020603050405020304" pitchFamily="18" charset="0"/>
              </a:rPr>
              <a:t>m </a:t>
            </a:r>
            <a:r>
              <a:rPr lang="en-GB" altLang="en-US" sz="3200" i="1" baseline="30000">
                <a:solidFill>
                  <a:srgbClr val="010066"/>
                </a:solidFill>
              </a:rPr>
              <a:t>+</a:t>
            </a:r>
            <a:r>
              <a:rPr lang="en-GB" altLang="en-US" sz="3200" i="1" baseline="30000">
                <a:solidFill>
                  <a:srgbClr val="010066"/>
                </a:solidFill>
                <a:latin typeface="Times New Roman" panose="02020603050405020304" pitchFamily="18" charset="0"/>
              </a:rPr>
              <a:t> n</a:t>
            </a:r>
            <a:r>
              <a:rPr lang="en-GB" altLang="en-US" sz="3200" baseline="30000">
                <a:solidFill>
                  <a:srgbClr val="010066"/>
                </a:solidFill>
              </a:rPr>
              <a:t>)</a:t>
            </a:r>
          </a:p>
        </p:txBody>
      </p:sp>
      <p:sp>
        <p:nvSpPr>
          <p:cNvPr id="121862" name="Text Box 6">
            <a:extLst>
              <a:ext uri="{FF2B5EF4-FFF2-40B4-BE49-F238E27FC236}">
                <a16:creationId xmlns:a16="http://schemas.microsoft.com/office/drawing/2014/main" id="{6D8AC5A2-6EFE-47AE-90ED-61B7BE00A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5163" y="2830513"/>
            <a:ext cx="2733675" cy="6080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3200" i="1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3200" i="1" baseline="30000">
                <a:solidFill>
                  <a:srgbClr val="010066"/>
                </a:solidFill>
                <a:latin typeface="Times New Roman" pitchFamily="18" charset="0"/>
              </a:rPr>
              <a:t>m</a:t>
            </a:r>
            <a:r>
              <a:rPr lang="en-GB" sz="3200">
                <a:solidFill>
                  <a:srgbClr val="010066"/>
                </a:solidFill>
                <a:latin typeface="Times New Roman" pitchFamily="18" charset="0"/>
              </a:rPr>
              <a:t> </a:t>
            </a:r>
            <a:r>
              <a:rPr lang="en-GB" sz="3200">
                <a:solidFill>
                  <a:srgbClr val="010066"/>
                </a:solidFill>
                <a:latin typeface="Arial" charset="0"/>
              </a:rPr>
              <a:t>÷</a:t>
            </a:r>
            <a:r>
              <a:rPr lang="en-GB" sz="3200">
                <a:solidFill>
                  <a:srgbClr val="010066"/>
                </a:solidFill>
                <a:latin typeface="Times New Roman" pitchFamily="18" charset="0"/>
              </a:rPr>
              <a:t> </a:t>
            </a:r>
            <a:r>
              <a:rPr lang="en-GB" sz="3200" i="1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3200" i="1" baseline="30000">
                <a:solidFill>
                  <a:srgbClr val="010066"/>
                </a:solidFill>
                <a:latin typeface="Times New Roman" pitchFamily="18" charset="0"/>
              </a:rPr>
              <a:t>n</a:t>
            </a:r>
            <a:r>
              <a:rPr lang="en-GB" sz="3200">
                <a:solidFill>
                  <a:srgbClr val="010066"/>
                </a:solidFill>
                <a:latin typeface="Times New Roman" pitchFamily="18" charset="0"/>
              </a:rPr>
              <a:t> </a:t>
            </a:r>
            <a:r>
              <a:rPr lang="en-GB" sz="3200">
                <a:solidFill>
                  <a:srgbClr val="010066"/>
                </a:solidFill>
                <a:latin typeface="Arial" charset="0"/>
              </a:rPr>
              <a:t>=</a:t>
            </a:r>
            <a:r>
              <a:rPr lang="en-GB" sz="3200">
                <a:solidFill>
                  <a:srgbClr val="010066"/>
                </a:solidFill>
                <a:latin typeface="Times New Roman" pitchFamily="18" charset="0"/>
              </a:rPr>
              <a:t> </a:t>
            </a:r>
            <a:r>
              <a:rPr lang="en-GB" sz="3200" i="1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3200" i="1" baseline="30000">
                <a:solidFill>
                  <a:srgbClr val="010066"/>
                </a:solidFill>
                <a:latin typeface="Times New Roman" pitchFamily="18" charset="0"/>
              </a:rPr>
              <a:t>(m </a:t>
            </a:r>
            <a:r>
              <a:rPr lang="en-GB" sz="3200" i="1" baseline="30000">
                <a:solidFill>
                  <a:srgbClr val="010066"/>
                </a:solidFill>
                <a:latin typeface="Arial" charset="0"/>
              </a:rPr>
              <a:t>–</a:t>
            </a:r>
            <a:r>
              <a:rPr lang="en-GB" sz="3200" i="1" baseline="30000">
                <a:solidFill>
                  <a:srgbClr val="010066"/>
                </a:solidFill>
                <a:latin typeface="Times New Roman" pitchFamily="18" charset="0"/>
              </a:rPr>
              <a:t> n)</a:t>
            </a:r>
          </a:p>
        </p:txBody>
      </p:sp>
      <p:sp>
        <p:nvSpPr>
          <p:cNvPr id="13320" name="Rectangle 7">
            <a:extLst>
              <a:ext uri="{FF2B5EF4-FFF2-40B4-BE49-F238E27FC236}">
                <a16:creationId xmlns:a16="http://schemas.microsoft.com/office/drawing/2014/main" id="{54FA9E33-66D6-448A-A9D6-51394B7D224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0813" y="150813"/>
            <a:ext cx="7772400" cy="763587"/>
          </a:xfrm>
        </p:spPr>
        <p:txBody>
          <a:bodyPr/>
          <a:lstStyle/>
          <a:p>
            <a:pPr eaLnBrk="1" hangingPunct="1"/>
            <a:r>
              <a:rPr lang="en-GB" altLang="en-US"/>
              <a:t>Exponent laws</a:t>
            </a:r>
          </a:p>
        </p:txBody>
      </p:sp>
      <p:sp>
        <p:nvSpPr>
          <p:cNvPr id="121864" name="Text Box 8">
            <a:extLst>
              <a:ext uri="{FF2B5EF4-FFF2-40B4-BE49-F238E27FC236}">
                <a16:creationId xmlns:a16="http://schemas.microsoft.com/office/drawing/2014/main" id="{10B3E6D8-DB23-411E-96B9-8D6021433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3762375"/>
            <a:ext cx="1936750" cy="6080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3200">
                <a:solidFill>
                  <a:srgbClr val="010066"/>
                </a:solidFill>
                <a:latin typeface="Arial" charset="0"/>
              </a:rPr>
              <a:t>(</a:t>
            </a:r>
            <a:r>
              <a:rPr lang="en-GB" sz="3200" i="1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3200" i="1" baseline="30000">
                <a:solidFill>
                  <a:srgbClr val="010066"/>
                </a:solidFill>
                <a:latin typeface="Times New Roman" pitchFamily="18" charset="0"/>
              </a:rPr>
              <a:t>m</a:t>
            </a:r>
            <a:r>
              <a:rPr lang="en-GB" sz="3200">
                <a:solidFill>
                  <a:srgbClr val="010066"/>
                </a:solidFill>
                <a:latin typeface="Arial" charset="0"/>
              </a:rPr>
              <a:t>)</a:t>
            </a:r>
            <a:r>
              <a:rPr lang="en-GB" sz="3200" i="1" baseline="30000">
                <a:solidFill>
                  <a:srgbClr val="010066"/>
                </a:solidFill>
                <a:latin typeface="Times New Roman" pitchFamily="18" charset="0"/>
              </a:rPr>
              <a:t>n</a:t>
            </a:r>
            <a:r>
              <a:rPr lang="en-GB" sz="3200">
                <a:solidFill>
                  <a:srgbClr val="010066"/>
                </a:solidFill>
                <a:latin typeface="Times New Roman" pitchFamily="18" charset="0"/>
              </a:rPr>
              <a:t> </a:t>
            </a:r>
            <a:r>
              <a:rPr lang="en-GB" sz="3200">
                <a:solidFill>
                  <a:srgbClr val="010066"/>
                </a:solidFill>
                <a:latin typeface="Arial" charset="0"/>
              </a:rPr>
              <a:t>=</a:t>
            </a:r>
            <a:r>
              <a:rPr lang="en-GB" sz="3200">
                <a:solidFill>
                  <a:srgbClr val="010066"/>
                </a:solidFill>
                <a:latin typeface="Times New Roman" pitchFamily="18" charset="0"/>
              </a:rPr>
              <a:t> </a:t>
            </a:r>
            <a:r>
              <a:rPr lang="en-GB" sz="3200" i="1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3200" i="1" baseline="30000">
                <a:solidFill>
                  <a:srgbClr val="010066"/>
                </a:solidFill>
                <a:latin typeface="Times New Roman" pitchFamily="18" charset="0"/>
              </a:rPr>
              <a:t>mn</a:t>
            </a:r>
          </a:p>
        </p:txBody>
      </p:sp>
      <p:sp>
        <p:nvSpPr>
          <p:cNvPr id="121865" name="Text Box 9">
            <a:extLst>
              <a:ext uri="{FF2B5EF4-FFF2-40B4-BE49-F238E27FC236}">
                <a16:creationId xmlns:a16="http://schemas.microsoft.com/office/drawing/2014/main" id="{4D5A5947-AEFC-45F1-A36A-EA51B5DEC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388" y="4695825"/>
            <a:ext cx="1163637" cy="6080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3200" i="1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3200" baseline="30000">
                <a:solidFill>
                  <a:srgbClr val="010066"/>
                </a:solidFill>
                <a:latin typeface="Arial" charset="0"/>
              </a:rPr>
              <a:t>1</a:t>
            </a:r>
            <a:r>
              <a:rPr lang="en-GB" sz="3200">
                <a:solidFill>
                  <a:srgbClr val="010066"/>
                </a:solidFill>
                <a:latin typeface="Times New Roman" pitchFamily="18" charset="0"/>
              </a:rPr>
              <a:t> </a:t>
            </a:r>
            <a:r>
              <a:rPr lang="en-GB" sz="3200">
                <a:solidFill>
                  <a:srgbClr val="010066"/>
                </a:solidFill>
                <a:latin typeface="Arial" charset="0"/>
              </a:rPr>
              <a:t>=</a:t>
            </a:r>
            <a:r>
              <a:rPr lang="en-GB" sz="3200">
                <a:solidFill>
                  <a:srgbClr val="010066"/>
                </a:solidFill>
                <a:latin typeface="Times New Roman" pitchFamily="18" charset="0"/>
              </a:rPr>
              <a:t> </a:t>
            </a:r>
            <a:r>
              <a:rPr lang="en-GB" sz="3200" i="1">
                <a:solidFill>
                  <a:srgbClr val="010066"/>
                </a:solidFill>
                <a:latin typeface="Times New Roman" pitchFamily="18" charset="0"/>
              </a:rPr>
              <a:t>x</a:t>
            </a:r>
            <a:endParaRPr lang="en-GB" sz="3200" i="1" baseline="30000">
              <a:solidFill>
                <a:srgbClr val="01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1" grpId="0" animBg="1" autoUpdateAnimBg="0"/>
      <p:bldP spid="121862" grpId="0" animBg="1" autoUpdateAnimBg="0"/>
      <p:bldP spid="121864" grpId="0" animBg="1" autoUpdateAnimBg="0"/>
      <p:bldP spid="12186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right_button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45E9047-AF35-40E6-9E13-6658329B2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 descr="left_button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9FEC0C07-339A-4363-9903-6F23B4017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4">
            <a:extLst>
              <a:ext uri="{FF2B5EF4-FFF2-40B4-BE49-F238E27FC236}">
                <a16:creationId xmlns:a16="http://schemas.microsoft.com/office/drawing/2014/main" id="{3E0078E8-CF28-40A4-A319-FDD0FAADE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1316038"/>
            <a:ext cx="86042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Here is a summary of the exponent laws for negative exponents.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A97A868F-93CB-49A1-A25D-24B4EBAEFA0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0813" y="150813"/>
            <a:ext cx="8002587" cy="763587"/>
          </a:xfrm>
        </p:spPr>
        <p:txBody>
          <a:bodyPr/>
          <a:lstStyle/>
          <a:p>
            <a:pPr eaLnBrk="1" hangingPunct="1"/>
            <a:r>
              <a:rPr lang="en-GB" altLang="en-US" sz="2700"/>
              <a:t>Exponent laws</a:t>
            </a:r>
            <a:r>
              <a:rPr lang="en-US" altLang="en-US" sz="2700"/>
              <a:t> for negative exponents</a:t>
            </a:r>
            <a:endParaRPr lang="en-GB" altLang="en-US" sz="2700"/>
          </a:p>
        </p:txBody>
      </p:sp>
      <p:grpSp>
        <p:nvGrpSpPr>
          <p:cNvPr id="2" name="Group 57">
            <a:extLst>
              <a:ext uri="{FF2B5EF4-FFF2-40B4-BE49-F238E27FC236}">
                <a16:creationId xmlns:a16="http://schemas.microsoft.com/office/drawing/2014/main" id="{845C62DD-32F5-4670-BB1D-896F45855822}"/>
              </a:ext>
            </a:extLst>
          </p:cNvPr>
          <p:cNvGrpSpPr>
            <a:grpSpLocks/>
          </p:cNvGrpSpPr>
          <p:nvPr/>
        </p:nvGrpSpPr>
        <p:grpSpPr bwMode="auto">
          <a:xfrm>
            <a:off x="1100138" y="2419350"/>
            <a:ext cx="1871662" cy="1081088"/>
            <a:chOff x="567" y="1524"/>
            <a:chExt cx="1179" cy="681"/>
          </a:xfrm>
        </p:grpSpPr>
        <p:sp>
          <p:nvSpPr>
            <p:cNvPr id="16415" name="Rectangle 46">
              <a:extLst>
                <a:ext uri="{FF2B5EF4-FFF2-40B4-BE49-F238E27FC236}">
                  <a16:creationId xmlns:a16="http://schemas.microsoft.com/office/drawing/2014/main" id="{D5A1AB84-603A-4EB8-B47E-EEDC039355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1524"/>
              <a:ext cx="1179" cy="68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solidFill>
                  <a:srgbClr val="010066"/>
                </a:solidFill>
                <a:latin typeface="Arial" charset="0"/>
              </a:endParaRPr>
            </a:p>
          </p:txBody>
        </p:sp>
        <p:sp>
          <p:nvSpPr>
            <p:cNvPr id="17440" name="Text Box 48">
              <a:extLst>
                <a:ext uri="{FF2B5EF4-FFF2-40B4-BE49-F238E27FC236}">
                  <a16:creationId xmlns:a16="http://schemas.microsoft.com/office/drawing/2014/main" id="{047883EF-DC50-4433-94F2-7CB488FBE6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3" y="1638"/>
              <a:ext cx="63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3200" i="1">
                  <a:solidFill>
                    <a:srgbClr val="010066"/>
                  </a:solidFill>
                  <a:latin typeface="Times New Roman" panose="02020603050405020304" pitchFamily="18" charset="0"/>
                </a:rPr>
                <a:t>x</a:t>
              </a:r>
              <a:r>
                <a:rPr lang="en-GB" altLang="en-US" sz="3200" baseline="30000">
                  <a:solidFill>
                    <a:srgbClr val="010066"/>
                  </a:solidFill>
                </a:rPr>
                <a:t>–1</a:t>
              </a:r>
              <a:r>
                <a:rPr lang="en-GB" altLang="en-US" sz="3200">
                  <a:solidFill>
                    <a:srgbClr val="010066"/>
                  </a:solidFill>
                </a:rPr>
                <a:t> =</a:t>
              </a:r>
              <a:endParaRPr lang="en-GB" altLang="en-US" sz="3200" baseline="30000">
                <a:solidFill>
                  <a:srgbClr val="010066"/>
                </a:solidFill>
              </a:endParaRPr>
            </a:p>
          </p:txBody>
        </p:sp>
        <p:sp>
          <p:nvSpPr>
            <p:cNvPr id="17441" name="Text Box 50">
              <a:extLst>
                <a:ext uri="{FF2B5EF4-FFF2-40B4-BE49-F238E27FC236}">
                  <a16:creationId xmlns:a16="http://schemas.microsoft.com/office/drawing/2014/main" id="{6A07B471-8C81-452D-B286-05E1843C79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9" y="1550"/>
              <a:ext cx="25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3200">
                  <a:solidFill>
                    <a:srgbClr val="010066"/>
                  </a:solidFill>
                </a:rPr>
                <a:t>1</a:t>
              </a:r>
            </a:p>
          </p:txBody>
        </p:sp>
        <p:sp>
          <p:nvSpPr>
            <p:cNvPr id="17442" name="Text Box 52">
              <a:extLst>
                <a:ext uri="{FF2B5EF4-FFF2-40B4-BE49-F238E27FC236}">
                  <a16:creationId xmlns:a16="http://schemas.microsoft.com/office/drawing/2014/main" id="{5CD5198F-D2EA-49C4-B6E6-649FD4F677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3" y="1814"/>
              <a:ext cx="23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3200" i="1">
                  <a:solidFill>
                    <a:srgbClr val="010066"/>
                  </a:solidFill>
                  <a:latin typeface="Times New Roman" panose="02020603050405020304" pitchFamily="18" charset="0"/>
                </a:rPr>
                <a:t>x</a:t>
              </a:r>
              <a:endParaRPr lang="en-GB" altLang="en-US" sz="3200" i="1" baseline="30000">
                <a:solidFill>
                  <a:srgbClr val="01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43" name="Line 53">
              <a:extLst>
                <a:ext uri="{FF2B5EF4-FFF2-40B4-BE49-F238E27FC236}">
                  <a16:creationId xmlns:a16="http://schemas.microsoft.com/office/drawing/2014/main" id="{E37B3653-68A4-447C-A1B6-DED1D3CE60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1865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56">
            <a:extLst>
              <a:ext uri="{FF2B5EF4-FFF2-40B4-BE49-F238E27FC236}">
                <a16:creationId xmlns:a16="http://schemas.microsoft.com/office/drawing/2014/main" id="{6EFE4FBC-6175-4E29-9CB2-17D3A42A5E35}"/>
              </a:ext>
            </a:extLst>
          </p:cNvPr>
          <p:cNvGrpSpPr>
            <a:grpSpLocks/>
          </p:cNvGrpSpPr>
          <p:nvPr/>
        </p:nvGrpSpPr>
        <p:grpSpPr bwMode="auto">
          <a:xfrm>
            <a:off x="1100138" y="4219575"/>
            <a:ext cx="1871662" cy="1081088"/>
            <a:chOff x="567" y="2658"/>
            <a:chExt cx="1179" cy="681"/>
          </a:xfrm>
        </p:grpSpPr>
        <p:sp>
          <p:nvSpPr>
            <p:cNvPr id="16410" name="Rectangle 7">
              <a:extLst>
                <a:ext uri="{FF2B5EF4-FFF2-40B4-BE49-F238E27FC236}">
                  <a16:creationId xmlns:a16="http://schemas.microsoft.com/office/drawing/2014/main" id="{1FD4EC0D-57A1-408D-A5FC-1AEEF156E6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2658"/>
              <a:ext cx="1179" cy="68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400">
                <a:solidFill>
                  <a:srgbClr val="010066"/>
                </a:solidFill>
                <a:latin typeface="Arial" charset="0"/>
              </a:endParaRPr>
            </a:p>
          </p:txBody>
        </p:sp>
        <p:sp>
          <p:nvSpPr>
            <p:cNvPr id="17435" name="Text Box 9">
              <a:extLst>
                <a:ext uri="{FF2B5EF4-FFF2-40B4-BE49-F238E27FC236}">
                  <a16:creationId xmlns:a16="http://schemas.microsoft.com/office/drawing/2014/main" id="{F1DC3B39-EA96-4B14-9A91-B47378A3FE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6" y="2772"/>
              <a:ext cx="62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3200" i="1">
                  <a:solidFill>
                    <a:srgbClr val="010066"/>
                  </a:solidFill>
                  <a:latin typeface="Times New Roman" panose="02020603050405020304" pitchFamily="18" charset="0"/>
                </a:rPr>
                <a:t>x</a:t>
              </a:r>
              <a:r>
                <a:rPr lang="en-GB" altLang="en-US" sz="3200" baseline="30000">
                  <a:solidFill>
                    <a:srgbClr val="010066"/>
                  </a:solidFill>
                </a:rPr>
                <a:t>–</a:t>
              </a:r>
              <a:r>
                <a:rPr lang="en-GB" altLang="en-US" sz="3200" i="1" baseline="30000">
                  <a:solidFill>
                    <a:srgbClr val="010066"/>
                  </a:solidFill>
                  <a:latin typeface="Times New Roman" panose="02020603050405020304" pitchFamily="18" charset="0"/>
                </a:rPr>
                <a:t>n</a:t>
              </a:r>
              <a:r>
                <a:rPr lang="en-GB" altLang="en-US" sz="3200">
                  <a:solidFill>
                    <a:srgbClr val="010066"/>
                  </a:solidFill>
                </a:rPr>
                <a:t> =</a:t>
              </a:r>
              <a:endParaRPr lang="en-GB" altLang="en-US" sz="3200" baseline="30000">
                <a:solidFill>
                  <a:srgbClr val="010066"/>
                </a:solidFill>
              </a:endParaRPr>
            </a:p>
          </p:txBody>
        </p:sp>
        <p:sp>
          <p:nvSpPr>
            <p:cNvPr id="17436" name="Text Box 11">
              <a:extLst>
                <a:ext uri="{FF2B5EF4-FFF2-40B4-BE49-F238E27FC236}">
                  <a16:creationId xmlns:a16="http://schemas.microsoft.com/office/drawing/2014/main" id="{012D0D8D-4193-4E13-88CF-C4F9E0234E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" y="2684"/>
              <a:ext cx="25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3200">
                  <a:solidFill>
                    <a:srgbClr val="010066"/>
                  </a:solidFill>
                </a:rPr>
                <a:t>1</a:t>
              </a:r>
            </a:p>
          </p:txBody>
        </p:sp>
        <p:sp>
          <p:nvSpPr>
            <p:cNvPr id="17437" name="Text Box 13">
              <a:extLst>
                <a:ext uri="{FF2B5EF4-FFF2-40B4-BE49-F238E27FC236}">
                  <a16:creationId xmlns:a16="http://schemas.microsoft.com/office/drawing/2014/main" id="{53FE8FB7-9F43-462D-8998-CBE9ED0C39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15" y="2948"/>
              <a:ext cx="31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3200" i="1">
                  <a:solidFill>
                    <a:srgbClr val="010066"/>
                  </a:solidFill>
                  <a:latin typeface="Times New Roman" panose="02020603050405020304" pitchFamily="18" charset="0"/>
                </a:rPr>
                <a:t>x</a:t>
              </a:r>
              <a:r>
                <a:rPr lang="en-GB" altLang="en-US" sz="3200" i="1" baseline="30000">
                  <a:solidFill>
                    <a:srgbClr val="010066"/>
                  </a:solidFill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7438" name="Line 55">
              <a:extLst>
                <a:ext uri="{FF2B5EF4-FFF2-40B4-BE49-F238E27FC236}">
                  <a16:creationId xmlns:a16="http://schemas.microsoft.com/office/drawing/2014/main" id="{90CC83F4-AB22-4F02-AE4B-C1EBEE3560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29" y="2999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Group 76">
            <a:extLst>
              <a:ext uri="{FF2B5EF4-FFF2-40B4-BE49-F238E27FC236}">
                <a16:creationId xmlns:a16="http://schemas.microsoft.com/office/drawing/2014/main" id="{EDABEE46-23E5-49C2-BB89-4E736D358301}"/>
              </a:ext>
            </a:extLst>
          </p:cNvPr>
          <p:cNvGrpSpPr>
            <a:grpSpLocks/>
          </p:cNvGrpSpPr>
          <p:nvPr/>
        </p:nvGrpSpPr>
        <p:grpSpPr bwMode="auto">
          <a:xfrm>
            <a:off x="4192588" y="2492375"/>
            <a:ext cx="3960812" cy="935038"/>
            <a:chOff x="2641" y="1570"/>
            <a:chExt cx="2495" cy="589"/>
          </a:xfrm>
        </p:grpSpPr>
        <p:sp>
          <p:nvSpPr>
            <p:cNvPr id="16403" name="Rectangle 59">
              <a:extLst>
                <a:ext uri="{FF2B5EF4-FFF2-40B4-BE49-F238E27FC236}">
                  <a16:creationId xmlns:a16="http://schemas.microsoft.com/office/drawing/2014/main" id="{6AFFCDC2-73F1-4B6F-948E-9B5B86C5A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1" y="1570"/>
              <a:ext cx="2495" cy="5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400">
                <a:solidFill>
                  <a:srgbClr val="010066"/>
                </a:solidFill>
                <a:latin typeface="Arial" charset="0"/>
              </a:endParaRPr>
            </a:p>
          </p:txBody>
        </p:sp>
        <p:grpSp>
          <p:nvGrpSpPr>
            <p:cNvPr id="17428" name="Group 60">
              <a:extLst>
                <a:ext uri="{FF2B5EF4-FFF2-40B4-BE49-F238E27FC236}">
                  <a16:creationId xmlns:a16="http://schemas.microsoft.com/office/drawing/2014/main" id="{03243C8D-F523-4B8B-BE5D-E1B6F8BF13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8" y="1584"/>
              <a:ext cx="2281" cy="561"/>
              <a:chOff x="463" y="2159"/>
              <a:chExt cx="2281" cy="561"/>
            </a:xfrm>
          </p:grpSpPr>
          <p:sp>
            <p:nvSpPr>
              <p:cNvPr id="17429" name="Text Box 61">
                <a:extLst>
                  <a:ext uri="{FF2B5EF4-FFF2-40B4-BE49-F238E27FC236}">
                    <a16:creationId xmlns:a16="http://schemas.microsoft.com/office/drawing/2014/main" id="{C2792970-058B-473D-964B-397B36F07D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3" y="2296"/>
                <a:ext cx="20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The reciprocal of  </a:t>
                </a:r>
                <a:r>
                  <a:rPr lang="en-GB" altLang="en-US" sz="2400" i="1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x </a:t>
                </a:r>
                <a:r>
                  <a:rPr lang="en-GB" altLang="en-US" sz="2400">
                    <a:solidFill>
                      <a:srgbClr val="010066"/>
                    </a:solidFill>
                  </a:rPr>
                  <a:t> is </a:t>
                </a:r>
              </a:p>
            </p:txBody>
          </p:sp>
          <p:grpSp>
            <p:nvGrpSpPr>
              <p:cNvPr id="17430" name="Group 62">
                <a:extLst>
                  <a:ext uri="{FF2B5EF4-FFF2-40B4-BE49-F238E27FC236}">
                    <a16:creationId xmlns:a16="http://schemas.microsoft.com/office/drawing/2014/main" id="{C84CBB6B-3F3C-4FA7-A9C0-7A190CB90BE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14" y="2159"/>
                <a:ext cx="230" cy="561"/>
                <a:chOff x="2078" y="2036"/>
                <a:chExt cx="230" cy="561"/>
              </a:xfrm>
            </p:grpSpPr>
            <p:sp>
              <p:nvSpPr>
                <p:cNvPr id="17431" name="Text Box 63">
                  <a:extLst>
                    <a:ext uri="{FF2B5EF4-FFF2-40B4-BE49-F238E27FC236}">
                      <a16:creationId xmlns:a16="http://schemas.microsoft.com/office/drawing/2014/main" id="{BA7AFD18-E6C7-4CF3-8393-3FE69D4260F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85" y="2036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sz="2400">
                      <a:solidFill>
                        <a:srgbClr val="010066"/>
                      </a:solidFill>
                    </a:rPr>
                    <a:t>1</a:t>
                  </a:r>
                </a:p>
              </p:txBody>
            </p:sp>
            <p:sp>
              <p:nvSpPr>
                <p:cNvPr id="17432" name="Line 64">
                  <a:extLst>
                    <a:ext uri="{FF2B5EF4-FFF2-40B4-BE49-F238E27FC236}">
                      <a16:creationId xmlns:a16="http://schemas.microsoft.com/office/drawing/2014/main" id="{B4AB00B7-1E09-4A73-9C15-01648AF6F8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78" y="2317"/>
                  <a:ext cx="22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433" name="Text Box 65">
                  <a:extLst>
                    <a:ext uri="{FF2B5EF4-FFF2-40B4-BE49-F238E27FC236}">
                      <a16:creationId xmlns:a16="http://schemas.microsoft.com/office/drawing/2014/main" id="{DCBC7CA6-FF4B-4D33-A089-DA601AAB590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85" y="2309"/>
                  <a:ext cx="20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sz="2400" i="1">
                      <a:solidFill>
                        <a:srgbClr val="010066"/>
                      </a:solidFill>
                      <a:latin typeface="Times New Roman" panose="02020603050405020304" pitchFamily="18" charset="0"/>
                    </a:rPr>
                    <a:t>x</a:t>
                  </a:r>
                </a:p>
              </p:txBody>
            </p:sp>
          </p:grpSp>
        </p:grpSp>
      </p:grpSp>
      <p:sp>
        <p:nvSpPr>
          <p:cNvPr id="179266" name="Line 66">
            <a:extLst>
              <a:ext uri="{FF2B5EF4-FFF2-40B4-BE49-F238E27FC236}">
                <a16:creationId xmlns:a16="http://schemas.microsoft.com/office/drawing/2014/main" id="{F677AC23-E18F-41C9-A227-2E424B5F88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960688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" name="Group 75">
            <a:extLst>
              <a:ext uri="{FF2B5EF4-FFF2-40B4-BE49-F238E27FC236}">
                <a16:creationId xmlns:a16="http://schemas.microsoft.com/office/drawing/2014/main" id="{922E7CCC-9B5D-406A-85E3-0DCF9ED70A2B}"/>
              </a:ext>
            </a:extLst>
          </p:cNvPr>
          <p:cNvGrpSpPr>
            <a:grpSpLocks/>
          </p:cNvGrpSpPr>
          <p:nvPr/>
        </p:nvGrpSpPr>
        <p:grpSpPr bwMode="auto">
          <a:xfrm>
            <a:off x="4192588" y="4292600"/>
            <a:ext cx="3960812" cy="935038"/>
            <a:chOff x="2641" y="2704"/>
            <a:chExt cx="2495" cy="589"/>
          </a:xfrm>
        </p:grpSpPr>
        <p:sp>
          <p:nvSpPr>
            <p:cNvPr id="16396" name="Rectangle 67">
              <a:extLst>
                <a:ext uri="{FF2B5EF4-FFF2-40B4-BE49-F238E27FC236}">
                  <a16:creationId xmlns:a16="http://schemas.microsoft.com/office/drawing/2014/main" id="{FD1C2F68-34B5-43A8-BE5B-CDD4BB5E08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1" y="2704"/>
              <a:ext cx="2495" cy="5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400">
                <a:solidFill>
                  <a:srgbClr val="010066"/>
                </a:solidFill>
                <a:latin typeface="Arial" charset="0"/>
              </a:endParaRPr>
            </a:p>
          </p:txBody>
        </p:sp>
        <p:grpSp>
          <p:nvGrpSpPr>
            <p:cNvPr id="17421" name="Group 68">
              <a:extLst>
                <a:ext uri="{FF2B5EF4-FFF2-40B4-BE49-F238E27FC236}">
                  <a16:creationId xmlns:a16="http://schemas.microsoft.com/office/drawing/2014/main" id="{AE621D2D-4A9E-4673-AF7A-F41DFE366C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27" y="2718"/>
              <a:ext cx="2323" cy="561"/>
              <a:chOff x="463" y="2159"/>
              <a:chExt cx="2323" cy="561"/>
            </a:xfrm>
          </p:grpSpPr>
          <p:sp>
            <p:nvSpPr>
              <p:cNvPr id="17422" name="Text Box 69">
                <a:extLst>
                  <a:ext uri="{FF2B5EF4-FFF2-40B4-BE49-F238E27FC236}">
                    <a16:creationId xmlns:a16="http://schemas.microsoft.com/office/drawing/2014/main" id="{28F090B7-4834-4596-84AE-3515E1060F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3" y="2296"/>
                <a:ext cx="209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The reciprocal of  </a:t>
                </a:r>
                <a:r>
                  <a:rPr lang="en-GB" altLang="en-US" sz="2400" i="1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x</a:t>
                </a:r>
                <a:r>
                  <a:rPr lang="en-GB" altLang="en-US" sz="2400" i="1" baseline="30000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n</a:t>
                </a:r>
                <a:r>
                  <a:rPr lang="en-GB" altLang="en-US" sz="2400" i="1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GB" altLang="en-US" sz="2400">
                    <a:solidFill>
                      <a:srgbClr val="010066"/>
                    </a:solidFill>
                  </a:rPr>
                  <a:t> is </a:t>
                </a:r>
              </a:p>
            </p:txBody>
          </p:sp>
          <p:grpSp>
            <p:nvGrpSpPr>
              <p:cNvPr id="17423" name="Group 70">
                <a:extLst>
                  <a:ext uri="{FF2B5EF4-FFF2-40B4-BE49-F238E27FC236}">
                    <a16:creationId xmlns:a16="http://schemas.microsoft.com/office/drawing/2014/main" id="{B847ED31-C423-411E-B274-0F649335F22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14" y="2159"/>
                <a:ext cx="272" cy="561"/>
                <a:chOff x="2078" y="2036"/>
                <a:chExt cx="272" cy="561"/>
              </a:xfrm>
            </p:grpSpPr>
            <p:sp>
              <p:nvSpPr>
                <p:cNvPr id="17424" name="Text Box 71">
                  <a:extLst>
                    <a:ext uri="{FF2B5EF4-FFF2-40B4-BE49-F238E27FC236}">
                      <a16:creationId xmlns:a16="http://schemas.microsoft.com/office/drawing/2014/main" id="{D3AC6366-C404-4C70-9496-964658E6715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85" y="2036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sz="2400">
                      <a:solidFill>
                        <a:srgbClr val="010066"/>
                      </a:solidFill>
                    </a:rPr>
                    <a:t>1</a:t>
                  </a:r>
                </a:p>
              </p:txBody>
            </p:sp>
            <p:sp>
              <p:nvSpPr>
                <p:cNvPr id="17425" name="Line 72">
                  <a:extLst>
                    <a:ext uri="{FF2B5EF4-FFF2-40B4-BE49-F238E27FC236}">
                      <a16:creationId xmlns:a16="http://schemas.microsoft.com/office/drawing/2014/main" id="{ED674C51-49FB-4B3F-9395-79A01914BB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78" y="2317"/>
                  <a:ext cx="22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426" name="Text Box 73">
                  <a:extLst>
                    <a:ext uri="{FF2B5EF4-FFF2-40B4-BE49-F238E27FC236}">
                      <a16:creationId xmlns:a16="http://schemas.microsoft.com/office/drawing/2014/main" id="{16141ADA-1646-4ADD-A76D-F0603926EED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85" y="2309"/>
                  <a:ext cx="265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sz="2400" i="1">
                      <a:solidFill>
                        <a:srgbClr val="010066"/>
                      </a:solidFill>
                      <a:latin typeface="Times New Roman" panose="02020603050405020304" pitchFamily="18" charset="0"/>
                    </a:rPr>
                    <a:t>x</a:t>
                  </a:r>
                  <a:r>
                    <a:rPr lang="en-GB" altLang="en-US" sz="2400" i="1" baseline="30000">
                      <a:solidFill>
                        <a:srgbClr val="010066"/>
                      </a:solidFill>
                      <a:latin typeface="Times New Roman" panose="02020603050405020304" pitchFamily="18" charset="0"/>
                    </a:rPr>
                    <a:t>n</a:t>
                  </a:r>
                </a:p>
              </p:txBody>
            </p:sp>
          </p:grpSp>
        </p:grpSp>
      </p:grpSp>
      <p:sp>
        <p:nvSpPr>
          <p:cNvPr id="179274" name="Line 74">
            <a:extLst>
              <a:ext uri="{FF2B5EF4-FFF2-40B4-BE49-F238E27FC236}">
                <a16:creationId xmlns:a16="http://schemas.microsoft.com/office/drawing/2014/main" id="{0B467553-BD80-4AAE-A76D-31ACBE2672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759325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right_button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9D5A170-716E-4666-94F5-53C1E5833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 descr="left_button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CE5537A-1ACB-4045-9EB8-DF89D3EB0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4">
            <a:extLst>
              <a:ext uri="{FF2B5EF4-FFF2-40B4-BE49-F238E27FC236}">
                <a16:creationId xmlns:a16="http://schemas.microsoft.com/office/drawing/2014/main" id="{37572E78-0E68-4FD2-9477-6FFF9C80E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1106488"/>
            <a:ext cx="7254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Exponents can also be fractional.</a:t>
            </a:r>
            <a:r>
              <a:rPr lang="en-US" altLang="en-US" sz="2400">
                <a:solidFill>
                  <a:srgbClr val="010066"/>
                </a:solidFill>
              </a:rPr>
              <a:t> Suppose we have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BA9F9732-5B6A-44F5-8777-0DF285E5115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0813" y="150813"/>
            <a:ext cx="7772400" cy="763587"/>
          </a:xfrm>
        </p:spPr>
        <p:txBody>
          <a:bodyPr/>
          <a:lstStyle/>
          <a:p>
            <a:pPr eaLnBrk="1" hangingPunct="1"/>
            <a:r>
              <a:rPr lang="en-GB" altLang="en-US"/>
              <a:t>Fractional exponents</a:t>
            </a:r>
          </a:p>
        </p:txBody>
      </p:sp>
      <p:grpSp>
        <p:nvGrpSpPr>
          <p:cNvPr id="2" name="Group 84">
            <a:extLst>
              <a:ext uri="{FF2B5EF4-FFF2-40B4-BE49-F238E27FC236}">
                <a16:creationId xmlns:a16="http://schemas.microsoft.com/office/drawing/2014/main" id="{4DC8EB99-640C-467D-9888-0C5B2951CE32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1812925"/>
            <a:ext cx="1336675" cy="498475"/>
            <a:chOff x="1676" y="1142"/>
            <a:chExt cx="842" cy="314"/>
          </a:xfrm>
        </p:grpSpPr>
        <p:sp>
          <p:nvSpPr>
            <p:cNvPr id="18512" name="Text Box 7">
              <a:extLst>
                <a:ext uri="{FF2B5EF4-FFF2-40B4-BE49-F238E27FC236}">
                  <a16:creationId xmlns:a16="http://schemas.microsoft.com/office/drawing/2014/main" id="{1F6B627A-1046-434F-AE32-96797136D0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6" y="1168"/>
              <a:ext cx="8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rgbClr val="010066"/>
                  </a:solidFill>
                </a:rPr>
                <a:t>9</a:t>
              </a:r>
              <a:r>
                <a:rPr lang="en-GB" altLang="en-US" sz="2400" b="1" i="1">
                  <a:solidFill>
                    <a:srgbClr val="010066"/>
                  </a:solidFill>
                  <a:latin typeface="Times New Roman" panose="02020603050405020304" pitchFamily="18" charset="0"/>
                </a:rPr>
                <a:t>  </a:t>
              </a:r>
              <a:r>
                <a:rPr lang="en-GB" altLang="en-US" sz="2400">
                  <a:solidFill>
                    <a:srgbClr val="010066"/>
                  </a:solidFill>
                </a:rPr>
                <a:t>×</a:t>
              </a:r>
              <a:r>
                <a:rPr lang="en-GB" altLang="en-US" sz="2400" b="1" i="1">
                  <a:solidFill>
                    <a:srgbClr val="010066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>
                  <a:solidFill>
                    <a:srgbClr val="010066"/>
                  </a:solidFill>
                </a:rPr>
                <a:t>9</a:t>
              </a:r>
              <a:r>
                <a:rPr lang="en-GB" altLang="en-US" sz="2400" b="1" i="1">
                  <a:solidFill>
                    <a:srgbClr val="010066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 i="1">
                  <a:solidFill>
                    <a:srgbClr val="010066"/>
                  </a:solidFill>
                  <a:latin typeface="Times New Roman" panose="02020603050405020304" pitchFamily="18" charset="0"/>
                </a:rPr>
                <a:t>  </a:t>
              </a:r>
              <a:r>
                <a:rPr lang="en-GB" altLang="en-US" sz="2400" b="1" i="1">
                  <a:solidFill>
                    <a:srgbClr val="010066"/>
                  </a:solidFill>
                </a:rPr>
                <a:t>=</a:t>
              </a:r>
            </a:p>
          </p:txBody>
        </p:sp>
        <p:grpSp>
          <p:nvGrpSpPr>
            <p:cNvPr id="18513" name="Group 8">
              <a:extLst>
                <a:ext uri="{FF2B5EF4-FFF2-40B4-BE49-F238E27FC236}">
                  <a16:creationId xmlns:a16="http://schemas.microsoft.com/office/drawing/2014/main" id="{B3217754-53D5-4D32-9E92-A12263EF52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02" y="1142"/>
              <a:ext cx="166" cy="250"/>
              <a:chOff x="1013" y="1138"/>
              <a:chExt cx="166" cy="250"/>
            </a:xfrm>
          </p:grpSpPr>
          <p:sp>
            <p:nvSpPr>
              <p:cNvPr id="18518" name="Text Box 9">
                <a:extLst>
                  <a:ext uri="{FF2B5EF4-FFF2-40B4-BE49-F238E27FC236}">
                    <a16:creationId xmlns:a16="http://schemas.microsoft.com/office/drawing/2014/main" id="{A150070C-86AF-45B8-8787-578C5D0E42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3" y="1138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1</a:t>
                </a:r>
              </a:p>
            </p:txBody>
          </p:sp>
          <p:sp>
            <p:nvSpPr>
              <p:cNvPr id="18519" name="Line 10">
                <a:extLst>
                  <a:ext uri="{FF2B5EF4-FFF2-40B4-BE49-F238E27FC236}">
                    <a16:creationId xmlns:a16="http://schemas.microsoft.com/office/drawing/2014/main" id="{12D238D3-10B9-487A-B231-23FDDE570E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48" y="1263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18520" name="Text Box 11">
                <a:extLst>
                  <a:ext uri="{FF2B5EF4-FFF2-40B4-BE49-F238E27FC236}">
                    <a16:creationId xmlns:a16="http://schemas.microsoft.com/office/drawing/2014/main" id="{E38DC82F-1110-4972-86A6-44EEF5CD1B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4" y="1224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2</a:t>
                </a:r>
              </a:p>
            </p:txBody>
          </p:sp>
        </p:grpSp>
        <p:grpSp>
          <p:nvGrpSpPr>
            <p:cNvPr id="18514" name="Group 12">
              <a:extLst>
                <a:ext uri="{FF2B5EF4-FFF2-40B4-BE49-F238E27FC236}">
                  <a16:creationId xmlns:a16="http://schemas.microsoft.com/office/drawing/2014/main" id="{0AB9747C-94E5-45B3-A344-ECD6E7CAAE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8" y="1142"/>
              <a:ext cx="166" cy="250"/>
              <a:chOff x="1013" y="1138"/>
              <a:chExt cx="166" cy="250"/>
            </a:xfrm>
          </p:grpSpPr>
          <p:sp>
            <p:nvSpPr>
              <p:cNvPr id="18515" name="Text Box 13">
                <a:extLst>
                  <a:ext uri="{FF2B5EF4-FFF2-40B4-BE49-F238E27FC236}">
                    <a16:creationId xmlns:a16="http://schemas.microsoft.com/office/drawing/2014/main" id="{DD3C25F3-027D-4BB4-8072-6AD402D5D7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3" y="1138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1</a:t>
                </a:r>
              </a:p>
            </p:txBody>
          </p:sp>
          <p:sp>
            <p:nvSpPr>
              <p:cNvPr id="18516" name="Line 14">
                <a:extLst>
                  <a:ext uri="{FF2B5EF4-FFF2-40B4-BE49-F238E27FC236}">
                    <a16:creationId xmlns:a16="http://schemas.microsoft.com/office/drawing/2014/main" id="{258BB749-7DD6-42B0-8C03-EF90267820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48" y="1263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18517" name="Text Box 15">
                <a:extLst>
                  <a:ext uri="{FF2B5EF4-FFF2-40B4-BE49-F238E27FC236}">
                    <a16:creationId xmlns:a16="http://schemas.microsoft.com/office/drawing/2014/main" id="{BFD18F02-E570-4E3F-9484-556EABCBA8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4" y="1224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5" name="Group 85">
            <a:extLst>
              <a:ext uri="{FF2B5EF4-FFF2-40B4-BE49-F238E27FC236}">
                <a16:creationId xmlns:a16="http://schemas.microsoft.com/office/drawing/2014/main" id="{0D4CB23E-8592-4E1C-86CC-42C0AAC6E2F5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1812925"/>
            <a:ext cx="1185863" cy="498475"/>
            <a:chOff x="2513" y="1142"/>
            <a:chExt cx="747" cy="314"/>
          </a:xfrm>
        </p:grpSpPr>
        <p:sp>
          <p:nvSpPr>
            <p:cNvPr id="18503" name="Rectangle 17">
              <a:extLst>
                <a:ext uri="{FF2B5EF4-FFF2-40B4-BE49-F238E27FC236}">
                  <a16:creationId xmlns:a16="http://schemas.microsoft.com/office/drawing/2014/main" id="{3F8607EF-CF06-469E-BF85-0A7424EE2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1168"/>
              <a:ext cx="7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rgbClr val="010066"/>
                  </a:solidFill>
                </a:rPr>
                <a:t>9</a:t>
              </a:r>
              <a:r>
                <a:rPr lang="en-US" altLang="en-US" sz="2400" b="1">
                  <a:solidFill>
                    <a:srgbClr val="010066"/>
                  </a:solidFill>
                </a:rPr>
                <a:t> </a:t>
              </a:r>
              <a:r>
                <a:rPr lang="en-GB" altLang="en-US" b="1" i="1">
                  <a:solidFill>
                    <a:srgbClr val="010066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i="1">
                  <a:solidFill>
                    <a:srgbClr val="010066"/>
                  </a:solidFill>
                  <a:latin typeface="Times New Roman" panose="02020603050405020304" pitchFamily="18" charset="0"/>
                </a:rPr>
                <a:t> </a:t>
              </a:r>
              <a:r>
                <a:rPr lang="en-GB" altLang="en-US" sz="2400" baseline="30000">
                  <a:solidFill>
                    <a:srgbClr val="010066"/>
                  </a:solidFill>
                </a:rPr>
                <a:t>+</a:t>
              </a:r>
              <a:r>
                <a:rPr lang="en-GB" altLang="en-US" sz="2400" b="1" i="1">
                  <a:solidFill>
                    <a:srgbClr val="010066"/>
                  </a:solidFill>
                </a:rPr>
                <a:t>    </a:t>
              </a:r>
              <a:r>
                <a:rPr lang="en-GB" altLang="en-US" sz="2400">
                  <a:solidFill>
                    <a:srgbClr val="010066"/>
                  </a:solidFill>
                </a:rPr>
                <a:t>=</a:t>
              </a:r>
            </a:p>
          </p:txBody>
        </p:sp>
        <p:grpSp>
          <p:nvGrpSpPr>
            <p:cNvPr id="18504" name="Group 18">
              <a:extLst>
                <a:ext uri="{FF2B5EF4-FFF2-40B4-BE49-F238E27FC236}">
                  <a16:creationId xmlns:a16="http://schemas.microsoft.com/office/drawing/2014/main" id="{307A4B9E-053A-4BF9-86CC-3DA2EDC0AC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40" y="1142"/>
              <a:ext cx="166" cy="250"/>
              <a:chOff x="1013" y="1138"/>
              <a:chExt cx="166" cy="250"/>
            </a:xfrm>
          </p:grpSpPr>
          <p:sp>
            <p:nvSpPr>
              <p:cNvPr id="18509" name="Text Box 19">
                <a:extLst>
                  <a:ext uri="{FF2B5EF4-FFF2-40B4-BE49-F238E27FC236}">
                    <a16:creationId xmlns:a16="http://schemas.microsoft.com/office/drawing/2014/main" id="{1F4B4695-C3FC-436F-81D1-A6D518E6C9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3" y="1138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1</a:t>
                </a:r>
              </a:p>
            </p:txBody>
          </p:sp>
          <p:sp>
            <p:nvSpPr>
              <p:cNvPr id="18510" name="Line 20">
                <a:extLst>
                  <a:ext uri="{FF2B5EF4-FFF2-40B4-BE49-F238E27FC236}">
                    <a16:creationId xmlns:a16="http://schemas.microsoft.com/office/drawing/2014/main" id="{EE44A1A9-B390-4E33-9688-CAAB7A2420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48" y="1263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18511" name="Text Box 21">
                <a:extLst>
                  <a:ext uri="{FF2B5EF4-FFF2-40B4-BE49-F238E27FC236}">
                    <a16:creationId xmlns:a16="http://schemas.microsoft.com/office/drawing/2014/main" id="{CF80B3EF-1126-4DF8-A2B6-BC4C1BF3E4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4" y="1224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2</a:t>
                </a:r>
              </a:p>
            </p:txBody>
          </p:sp>
        </p:grpSp>
        <p:grpSp>
          <p:nvGrpSpPr>
            <p:cNvPr id="18505" name="Group 22">
              <a:extLst>
                <a:ext uri="{FF2B5EF4-FFF2-40B4-BE49-F238E27FC236}">
                  <a16:creationId xmlns:a16="http://schemas.microsoft.com/office/drawing/2014/main" id="{059B1337-CB2F-4EDE-9C90-328417380F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9" y="1142"/>
              <a:ext cx="166" cy="250"/>
              <a:chOff x="1013" y="1138"/>
              <a:chExt cx="166" cy="250"/>
            </a:xfrm>
          </p:grpSpPr>
          <p:sp>
            <p:nvSpPr>
              <p:cNvPr id="18506" name="Text Box 23">
                <a:extLst>
                  <a:ext uri="{FF2B5EF4-FFF2-40B4-BE49-F238E27FC236}">
                    <a16:creationId xmlns:a16="http://schemas.microsoft.com/office/drawing/2014/main" id="{4F426488-EE8E-4616-AE20-F86F0F10D0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3" y="1138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1</a:t>
                </a:r>
              </a:p>
            </p:txBody>
          </p:sp>
          <p:sp>
            <p:nvSpPr>
              <p:cNvPr id="18507" name="Line 24">
                <a:extLst>
                  <a:ext uri="{FF2B5EF4-FFF2-40B4-BE49-F238E27FC236}">
                    <a16:creationId xmlns:a16="http://schemas.microsoft.com/office/drawing/2014/main" id="{64B3B114-B38F-4C11-B682-D4A4461562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48" y="1263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18508" name="Text Box 25">
                <a:extLst>
                  <a:ext uri="{FF2B5EF4-FFF2-40B4-BE49-F238E27FC236}">
                    <a16:creationId xmlns:a16="http://schemas.microsoft.com/office/drawing/2014/main" id="{54DDFB05-8F8E-4AC3-9006-A17F91298A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4" y="1224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2</a:t>
                </a:r>
              </a:p>
            </p:txBody>
          </p:sp>
        </p:grpSp>
      </p:grpSp>
      <p:sp>
        <p:nvSpPr>
          <p:cNvPr id="123930" name="Text Box 26">
            <a:extLst>
              <a:ext uri="{FF2B5EF4-FFF2-40B4-BE49-F238E27FC236}">
                <a16:creationId xmlns:a16="http://schemas.microsoft.com/office/drawing/2014/main" id="{78CBC304-1328-458B-9297-E7EE6421F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2850" y="1852613"/>
            <a:ext cx="728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10066"/>
                </a:solidFill>
              </a:rPr>
              <a:t>9</a:t>
            </a:r>
            <a:r>
              <a:rPr lang="en-GB" altLang="en-US" sz="2400" baseline="30000">
                <a:solidFill>
                  <a:srgbClr val="010066"/>
                </a:solidFill>
              </a:rPr>
              <a:t>1</a:t>
            </a:r>
            <a:r>
              <a:rPr lang="en-GB" altLang="en-US" sz="2400" i="1">
                <a:solidFill>
                  <a:srgbClr val="010066"/>
                </a:solidFill>
              </a:rPr>
              <a:t> =</a:t>
            </a:r>
          </a:p>
        </p:txBody>
      </p:sp>
      <p:sp>
        <p:nvSpPr>
          <p:cNvPr id="123931" name="Text Box 27">
            <a:extLst>
              <a:ext uri="{FF2B5EF4-FFF2-40B4-BE49-F238E27FC236}">
                <a16:creationId xmlns:a16="http://schemas.microsoft.com/office/drawing/2014/main" id="{4C92FB68-F9BE-43E0-B820-928DF1452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0713" y="1852613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10066"/>
                </a:solidFill>
              </a:rPr>
              <a:t>9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123932" name="Text Box 28">
            <a:extLst>
              <a:ext uri="{FF2B5EF4-FFF2-40B4-BE49-F238E27FC236}">
                <a16:creationId xmlns:a16="http://schemas.microsoft.com/office/drawing/2014/main" id="{E19E6CAE-A440-409F-9C9E-1DF657477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8" y="2562225"/>
            <a:ext cx="725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But,</a:t>
            </a:r>
          </a:p>
        </p:txBody>
      </p:sp>
      <p:sp>
        <p:nvSpPr>
          <p:cNvPr id="123933" name="Text Box 29">
            <a:extLst>
              <a:ext uri="{FF2B5EF4-FFF2-40B4-BE49-F238E27FC236}">
                <a16:creationId xmlns:a16="http://schemas.microsoft.com/office/drawing/2014/main" id="{B59C8FDC-9D2A-4784-9351-FAE3BC465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1575" y="2562225"/>
            <a:ext cx="1719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  <a:sym typeface="Symbol" panose="05050102010706020507" pitchFamily="18" charset="2"/>
              </a:rPr>
              <a:t></a:t>
            </a:r>
            <a:r>
              <a:rPr lang="en-US" altLang="en-US" sz="2400">
                <a:solidFill>
                  <a:srgbClr val="010066"/>
                </a:solidFill>
              </a:rPr>
              <a:t>9</a:t>
            </a:r>
            <a:r>
              <a:rPr lang="en-GB" altLang="en-US" sz="2400">
                <a:solidFill>
                  <a:srgbClr val="010066"/>
                </a:solidFill>
                <a:sym typeface="Symbol" panose="05050102010706020507" pitchFamily="18" charset="2"/>
              </a:rPr>
              <a:t> × </a:t>
            </a:r>
            <a:r>
              <a:rPr lang="en-US" altLang="en-US" sz="2400">
                <a:solidFill>
                  <a:srgbClr val="010066"/>
                </a:solidFill>
              </a:rPr>
              <a:t>9</a:t>
            </a:r>
            <a:r>
              <a:rPr lang="en-GB" altLang="en-US" sz="2400">
                <a:solidFill>
                  <a:srgbClr val="010066"/>
                </a:solidFill>
                <a:sym typeface="Symbol" panose="05050102010706020507" pitchFamily="18" charset="2"/>
              </a:rPr>
              <a:t> = </a:t>
            </a:r>
            <a:r>
              <a:rPr lang="en-US" altLang="en-US" sz="2400">
                <a:solidFill>
                  <a:srgbClr val="010066"/>
                </a:solidFill>
              </a:rPr>
              <a:t>9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123934" name="Text Box 30">
            <a:extLst>
              <a:ext uri="{FF2B5EF4-FFF2-40B4-BE49-F238E27FC236}">
                <a16:creationId xmlns:a16="http://schemas.microsoft.com/office/drawing/2014/main" id="{06CADAAA-FDB9-43D7-ADB3-91F81C43A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333750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10066"/>
                </a:solidFill>
              </a:rPr>
              <a:t>In general,</a:t>
            </a:r>
            <a:endParaRPr lang="en-GB" altLang="en-US" sz="2400">
              <a:solidFill>
                <a:srgbClr val="010066"/>
              </a:solidFill>
            </a:endParaRPr>
          </a:p>
        </p:txBody>
      </p:sp>
      <p:grpSp>
        <p:nvGrpSpPr>
          <p:cNvPr id="8" name="Group 96">
            <a:extLst>
              <a:ext uri="{FF2B5EF4-FFF2-40B4-BE49-F238E27FC236}">
                <a16:creationId xmlns:a16="http://schemas.microsoft.com/office/drawing/2014/main" id="{B6A07732-940F-47E6-91C9-5633E7D90FE6}"/>
              </a:ext>
            </a:extLst>
          </p:cNvPr>
          <p:cNvGrpSpPr>
            <a:grpSpLocks/>
          </p:cNvGrpSpPr>
          <p:nvPr/>
        </p:nvGrpSpPr>
        <p:grpSpPr bwMode="auto">
          <a:xfrm>
            <a:off x="3924300" y="3281363"/>
            <a:ext cx="1223963" cy="509587"/>
            <a:chOff x="2472" y="2060"/>
            <a:chExt cx="771" cy="321"/>
          </a:xfrm>
        </p:grpSpPr>
        <p:sp>
          <p:nvSpPr>
            <p:cNvPr id="17474" name="Text Box 32">
              <a:extLst>
                <a:ext uri="{FF2B5EF4-FFF2-40B4-BE49-F238E27FC236}">
                  <a16:creationId xmlns:a16="http://schemas.microsoft.com/office/drawing/2014/main" id="{BF38E1E0-C153-49EB-9248-6F23F47B07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2" y="2075"/>
              <a:ext cx="771" cy="30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400" i="1">
                  <a:solidFill>
                    <a:srgbClr val="010066"/>
                  </a:solidFill>
                  <a:latin typeface="Times New Roman" pitchFamily="18" charset="0"/>
                </a:rPr>
                <a:t>x   </a:t>
              </a:r>
              <a:r>
                <a:rPr lang="en-GB" sz="2400" i="1">
                  <a:solidFill>
                    <a:srgbClr val="010066"/>
                  </a:solidFill>
                  <a:latin typeface="Arial" charset="0"/>
                </a:rPr>
                <a:t>= </a:t>
              </a:r>
              <a:r>
                <a:rPr lang="en-GB" sz="2400">
                  <a:solidFill>
                    <a:srgbClr val="010066"/>
                  </a:solidFill>
                  <a:latin typeface="Arial" charset="0"/>
                  <a:sym typeface="Symbol" pitchFamily="18" charset="2"/>
                </a:rPr>
                <a:t></a:t>
              </a:r>
              <a:r>
                <a:rPr lang="en-GB" sz="2400" i="1">
                  <a:solidFill>
                    <a:srgbClr val="010066"/>
                  </a:solidFill>
                  <a:latin typeface="Times New Roman" pitchFamily="18" charset="0"/>
                  <a:sym typeface="Symbol" pitchFamily="18" charset="2"/>
                </a:rPr>
                <a:t>x</a:t>
              </a:r>
              <a:r>
                <a:rPr lang="en-GB" sz="2400">
                  <a:solidFill>
                    <a:srgbClr val="010066"/>
                  </a:solidFill>
                  <a:latin typeface="Arial" charset="0"/>
                  <a:sym typeface="Symbol" pitchFamily="18" charset="2"/>
                </a:rPr>
                <a:t> </a:t>
              </a:r>
            </a:p>
          </p:txBody>
        </p:sp>
        <p:grpSp>
          <p:nvGrpSpPr>
            <p:cNvPr id="18499" name="Group 33">
              <a:extLst>
                <a:ext uri="{FF2B5EF4-FFF2-40B4-BE49-F238E27FC236}">
                  <a16:creationId xmlns:a16="http://schemas.microsoft.com/office/drawing/2014/main" id="{C92905F1-7A22-48A7-9B45-DFF3515166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00" y="2060"/>
              <a:ext cx="166" cy="250"/>
              <a:chOff x="1013" y="1138"/>
              <a:chExt cx="166" cy="250"/>
            </a:xfrm>
          </p:grpSpPr>
          <p:sp>
            <p:nvSpPr>
              <p:cNvPr id="18500" name="Text Box 34">
                <a:extLst>
                  <a:ext uri="{FF2B5EF4-FFF2-40B4-BE49-F238E27FC236}">
                    <a16:creationId xmlns:a16="http://schemas.microsoft.com/office/drawing/2014/main" id="{59353B70-C3A8-4326-883D-E3034A1D93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3" y="1138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1</a:t>
                </a:r>
              </a:p>
            </p:txBody>
          </p:sp>
          <p:sp>
            <p:nvSpPr>
              <p:cNvPr id="18501" name="Line 35">
                <a:extLst>
                  <a:ext uri="{FF2B5EF4-FFF2-40B4-BE49-F238E27FC236}">
                    <a16:creationId xmlns:a16="http://schemas.microsoft.com/office/drawing/2014/main" id="{9007A5FC-61A4-42BB-8BCA-C26EA1A718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48" y="1263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18502" name="Text Box 36">
                <a:extLst>
                  <a:ext uri="{FF2B5EF4-FFF2-40B4-BE49-F238E27FC236}">
                    <a16:creationId xmlns:a16="http://schemas.microsoft.com/office/drawing/2014/main" id="{3573CE64-9065-4405-A9FB-84A35D95AF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4" y="1224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2</a:t>
                </a:r>
              </a:p>
            </p:txBody>
          </p:sp>
        </p:grpSp>
      </p:grpSp>
      <p:sp>
        <p:nvSpPr>
          <p:cNvPr id="123941" name="Text Box 37">
            <a:extLst>
              <a:ext uri="{FF2B5EF4-FFF2-40B4-BE49-F238E27FC236}">
                <a16:creationId xmlns:a16="http://schemas.microsoft.com/office/drawing/2014/main" id="{149D2C22-80DF-473C-9DE7-D6ED6F955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4083050"/>
            <a:ext cx="142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Similarly,</a:t>
            </a:r>
          </a:p>
        </p:txBody>
      </p:sp>
      <p:sp>
        <p:nvSpPr>
          <p:cNvPr id="123942" name="Text Box 38">
            <a:extLst>
              <a:ext uri="{FF2B5EF4-FFF2-40B4-BE49-F238E27FC236}">
                <a16:creationId xmlns:a16="http://schemas.microsoft.com/office/drawing/2014/main" id="{C4A48660-9DC0-4D53-86EA-78C71019D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081463"/>
            <a:ext cx="728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10066"/>
                </a:solidFill>
              </a:rPr>
              <a:t>8</a:t>
            </a:r>
            <a:r>
              <a:rPr lang="en-GB" altLang="en-US" sz="2400" baseline="30000">
                <a:solidFill>
                  <a:srgbClr val="010066"/>
                </a:solidFill>
              </a:rPr>
              <a:t>1</a:t>
            </a:r>
            <a:r>
              <a:rPr lang="en-GB" altLang="en-US" sz="2400" i="1">
                <a:solidFill>
                  <a:srgbClr val="010066"/>
                </a:solidFill>
              </a:rPr>
              <a:t> =</a:t>
            </a:r>
          </a:p>
        </p:txBody>
      </p:sp>
      <p:sp>
        <p:nvSpPr>
          <p:cNvPr id="123943" name="Text Box 39">
            <a:extLst>
              <a:ext uri="{FF2B5EF4-FFF2-40B4-BE49-F238E27FC236}">
                <a16:creationId xmlns:a16="http://schemas.microsoft.com/office/drawing/2014/main" id="{B555DE30-1528-4755-8055-9659636AB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7913" y="4081463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10066"/>
                </a:solidFill>
              </a:rPr>
              <a:t>8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123944" name="Text Box 40">
            <a:extLst>
              <a:ext uri="{FF2B5EF4-FFF2-40B4-BE49-F238E27FC236}">
                <a16:creationId xmlns:a16="http://schemas.microsoft.com/office/drawing/2014/main" id="{8E764F2B-F8A0-4CE4-8447-63162FADF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8" y="4791075"/>
            <a:ext cx="725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But,</a:t>
            </a:r>
          </a:p>
        </p:txBody>
      </p:sp>
      <p:sp>
        <p:nvSpPr>
          <p:cNvPr id="123945" name="Text Box 41">
            <a:extLst>
              <a:ext uri="{FF2B5EF4-FFF2-40B4-BE49-F238E27FC236}">
                <a16:creationId xmlns:a16="http://schemas.microsoft.com/office/drawing/2014/main" id="{A129AA74-7516-4716-B286-582CFE539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562600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10066"/>
                </a:solidFill>
              </a:rPr>
              <a:t>In general,</a:t>
            </a:r>
            <a:endParaRPr lang="en-GB" altLang="en-US" sz="2400">
              <a:solidFill>
                <a:srgbClr val="010066"/>
              </a:solidFill>
            </a:endParaRPr>
          </a:p>
        </p:txBody>
      </p:sp>
      <p:grpSp>
        <p:nvGrpSpPr>
          <p:cNvPr id="10" name="Group 42">
            <a:extLst>
              <a:ext uri="{FF2B5EF4-FFF2-40B4-BE49-F238E27FC236}">
                <a16:creationId xmlns:a16="http://schemas.microsoft.com/office/drawing/2014/main" id="{E6DD5321-DE90-4231-BDF9-6EA51DB75A69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4041775"/>
            <a:ext cx="2012950" cy="498475"/>
            <a:chOff x="1392" y="2600"/>
            <a:chExt cx="1268" cy="314"/>
          </a:xfrm>
        </p:grpSpPr>
        <p:sp>
          <p:nvSpPr>
            <p:cNvPr id="18485" name="Text Box 43">
              <a:extLst>
                <a:ext uri="{FF2B5EF4-FFF2-40B4-BE49-F238E27FC236}">
                  <a16:creationId xmlns:a16="http://schemas.microsoft.com/office/drawing/2014/main" id="{7D07A11E-9E5A-4837-BE89-10C990E436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2626"/>
              <a:ext cx="12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rgbClr val="010066"/>
                  </a:solidFill>
                </a:rPr>
                <a:t>8</a:t>
              </a:r>
              <a:r>
                <a:rPr lang="en-GB" altLang="en-US" sz="2400">
                  <a:solidFill>
                    <a:srgbClr val="010066"/>
                  </a:solidFill>
                  <a:latin typeface="Times New Roman" panose="02020603050405020304" pitchFamily="18" charset="0"/>
                </a:rPr>
                <a:t>   </a:t>
              </a:r>
              <a:r>
                <a:rPr lang="en-GB" altLang="en-US" sz="2400">
                  <a:solidFill>
                    <a:srgbClr val="010066"/>
                  </a:solidFill>
                </a:rPr>
                <a:t>×</a:t>
              </a:r>
              <a:r>
                <a:rPr lang="en-GB" altLang="en-US" sz="2400">
                  <a:solidFill>
                    <a:srgbClr val="010066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>
                  <a:solidFill>
                    <a:srgbClr val="010066"/>
                  </a:solidFill>
                </a:rPr>
                <a:t>8 </a:t>
              </a:r>
              <a:r>
                <a:rPr lang="en-GB" altLang="en-US" sz="2400">
                  <a:solidFill>
                    <a:srgbClr val="010066"/>
                  </a:solidFill>
                  <a:latin typeface="Times New Roman" panose="02020603050405020304" pitchFamily="18" charset="0"/>
                </a:rPr>
                <a:t> </a:t>
              </a:r>
              <a:r>
                <a:rPr lang="en-GB" altLang="en-US" sz="2400">
                  <a:solidFill>
                    <a:srgbClr val="010066"/>
                  </a:solidFill>
                </a:rPr>
                <a:t>×</a:t>
              </a:r>
              <a:r>
                <a:rPr lang="en-GB" altLang="en-US" sz="2400">
                  <a:solidFill>
                    <a:srgbClr val="010066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>
                  <a:solidFill>
                    <a:srgbClr val="010066"/>
                  </a:solidFill>
                </a:rPr>
                <a:t>8  </a:t>
              </a:r>
              <a:r>
                <a:rPr lang="en-GB" altLang="en-US" sz="2400">
                  <a:solidFill>
                    <a:srgbClr val="010066"/>
                  </a:solidFill>
                  <a:latin typeface="Times New Roman" panose="02020603050405020304" pitchFamily="18" charset="0"/>
                </a:rPr>
                <a:t> </a:t>
              </a:r>
              <a:r>
                <a:rPr lang="en-GB" altLang="en-US" sz="2400">
                  <a:solidFill>
                    <a:srgbClr val="010066"/>
                  </a:solidFill>
                </a:rPr>
                <a:t>=</a:t>
              </a:r>
            </a:p>
          </p:txBody>
        </p:sp>
        <p:grpSp>
          <p:nvGrpSpPr>
            <p:cNvPr id="18486" name="Group 44">
              <a:extLst>
                <a:ext uri="{FF2B5EF4-FFF2-40B4-BE49-F238E27FC236}">
                  <a16:creationId xmlns:a16="http://schemas.microsoft.com/office/drawing/2014/main" id="{19A9009E-E4D4-4B17-902A-448D4FDC1D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3" y="2600"/>
              <a:ext cx="166" cy="250"/>
              <a:chOff x="1013" y="1138"/>
              <a:chExt cx="166" cy="250"/>
            </a:xfrm>
          </p:grpSpPr>
          <p:sp>
            <p:nvSpPr>
              <p:cNvPr id="18495" name="Text Box 45">
                <a:extLst>
                  <a:ext uri="{FF2B5EF4-FFF2-40B4-BE49-F238E27FC236}">
                    <a16:creationId xmlns:a16="http://schemas.microsoft.com/office/drawing/2014/main" id="{BDE94A4E-419E-4150-8D7C-7084A5CF28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3" y="1138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1</a:t>
                </a:r>
              </a:p>
            </p:txBody>
          </p:sp>
          <p:sp>
            <p:nvSpPr>
              <p:cNvPr id="18496" name="Line 46">
                <a:extLst>
                  <a:ext uri="{FF2B5EF4-FFF2-40B4-BE49-F238E27FC236}">
                    <a16:creationId xmlns:a16="http://schemas.microsoft.com/office/drawing/2014/main" id="{F0F798AB-DA1F-4F1C-8F52-4E83E3B1B3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48" y="1263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18497" name="Text Box 47">
                <a:extLst>
                  <a:ext uri="{FF2B5EF4-FFF2-40B4-BE49-F238E27FC236}">
                    <a16:creationId xmlns:a16="http://schemas.microsoft.com/office/drawing/2014/main" id="{D3393CD0-BB9C-441E-BA28-608E4142EE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4" y="1224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3</a:t>
                </a:r>
              </a:p>
            </p:txBody>
          </p:sp>
        </p:grpSp>
        <p:grpSp>
          <p:nvGrpSpPr>
            <p:cNvPr id="18487" name="Group 48">
              <a:extLst>
                <a:ext uri="{FF2B5EF4-FFF2-40B4-BE49-F238E27FC236}">
                  <a16:creationId xmlns:a16="http://schemas.microsoft.com/office/drawing/2014/main" id="{3F08CE9C-9CCF-499C-8FD7-7B378425A4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4" y="2600"/>
              <a:ext cx="166" cy="250"/>
              <a:chOff x="1013" y="1138"/>
              <a:chExt cx="166" cy="250"/>
            </a:xfrm>
          </p:grpSpPr>
          <p:sp>
            <p:nvSpPr>
              <p:cNvPr id="18492" name="Text Box 49">
                <a:extLst>
                  <a:ext uri="{FF2B5EF4-FFF2-40B4-BE49-F238E27FC236}">
                    <a16:creationId xmlns:a16="http://schemas.microsoft.com/office/drawing/2014/main" id="{74317420-C5E7-488E-BBDC-531E22B323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3" y="1138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1</a:t>
                </a:r>
              </a:p>
            </p:txBody>
          </p:sp>
          <p:sp>
            <p:nvSpPr>
              <p:cNvPr id="18493" name="Line 50">
                <a:extLst>
                  <a:ext uri="{FF2B5EF4-FFF2-40B4-BE49-F238E27FC236}">
                    <a16:creationId xmlns:a16="http://schemas.microsoft.com/office/drawing/2014/main" id="{A33884D9-08D8-4A9A-8308-4F4D611438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48" y="1263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18494" name="Text Box 51">
                <a:extLst>
                  <a:ext uri="{FF2B5EF4-FFF2-40B4-BE49-F238E27FC236}">
                    <a16:creationId xmlns:a16="http://schemas.microsoft.com/office/drawing/2014/main" id="{BD8E2C4F-3E6F-440A-91B5-E4D8D523BB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4" y="1224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3</a:t>
                </a:r>
              </a:p>
            </p:txBody>
          </p:sp>
        </p:grpSp>
        <p:grpSp>
          <p:nvGrpSpPr>
            <p:cNvPr id="18488" name="Group 52">
              <a:extLst>
                <a:ext uri="{FF2B5EF4-FFF2-40B4-BE49-F238E27FC236}">
                  <a16:creationId xmlns:a16="http://schemas.microsoft.com/office/drawing/2014/main" id="{7C1B380C-DF2D-4768-B51A-E51BF038A7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14" y="2600"/>
              <a:ext cx="166" cy="250"/>
              <a:chOff x="1013" y="1138"/>
              <a:chExt cx="166" cy="250"/>
            </a:xfrm>
          </p:grpSpPr>
          <p:sp>
            <p:nvSpPr>
              <p:cNvPr id="18489" name="Text Box 53">
                <a:extLst>
                  <a:ext uri="{FF2B5EF4-FFF2-40B4-BE49-F238E27FC236}">
                    <a16:creationId xmlns:a16="http://schemas.microsoft.com/office/drawing/2014/main" id="{CABDE926-1FF3-444C-9299-2AF6BC04E4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3" y="1138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1</a:t>
                </a:r>
              </a:p>
            </p:txBody>
          </p:sp>
          <p:sp>
            <p:nvSpPr>
              <p:cNvPr id="18490" name="Line 54">
                <a:extLst>
                  <a:ext uri="{FF2B5EF4-FFF2-40B4-BE49-F238E27FC236}">
                    <a16:creationId xmlns:a16="http://schemas.microsoft.com/office/drawing/2014/main" id="{35B33B89-26C9-4079-B21F-89B3356588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48" y="1263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18491" name="Text Box 55">
                <a:extLst>
                  <a:ext uri="{FF2B5EF4-FFF2-40B4-BE49-F238E27FC236}">
                    <a16:creationId xmlns:a16="http://schemas.microsoft.com/office/drawing/2014/main" id="{7D694CBC-EF97-4A8C-BCEA-43820A8175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4" y="1224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14" name="Group 56">
            <a:extLst>
              <a:ext uri="{FF2B5EF4-FFF2-40B4-BE49-F238E27FC236}">
                <a16:creationId xmlns:a16="http://schemas.microsoft.com/office/drawing/2014/main" id="{01A41792-F24A-4964-95D9-19FFB80E43E3}"/>
              </a:ext>
            </a:extLst>
          </p:cNvPr>
          <p:cNvGrpSpPr>
            <a:grpSpLocks/>
          </p:cNvGrpSpPr>
          <p:nvPr/>
        </p:nvGrpSpPr>
        <p:grpSpPr bwMode="auto">
          <a:xfrm>
            <a:off x="4141788" y="4041775"/>
            <a:ext cx="1419225" cy="496888"/>
            <a:chOff x="2609" y="2600"/>
            <a:chExt cx="894" cy="313"/>
          </a:xfrm>
        </p:grpSpPr>
        <p:sp>
          <p:nvSpPr>
            <p:cNvPr id="18472" name="Rectangle 57">
              <a:extLst>
                <a:ext uri="{FF2B5EF4-FFF2-40B4-BE49-F238E27FC236}">
                  <a16:creationId xmlns:a16="http://schemas.microsoft.com/office/drawing/2014/main" id="{698EE933-5925-4FCA-B558-BCB633DFEA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9" y="2625"/>
              <a:ext cx="89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rgbClr val="010066"/>
                  </a:solidFill>
                </a:rPr>
                <a:t>8  </a:t>
              </a:r>
              <a:r>
                <a:rPr lang="en-GB" altLang="en-US" sz="2400" i="1" baseline="30000">
                  <a:solidFill>
                    <a:srgbClr val="010066"/>
                  </a:solidFill>
                </a:rPr>
                <a:t>+    +</a:t>
              </a:r>
              <a:r>
                <a:rPr lang="en-GB" altLang="en-US" sz="2400" i="1">
                  <a:solidFill>
                    <a:srgbClr val="010066"/>
                  </a:solidFill>
                </a:rPr>
                <a:t>   =</a:t>
              </a:r>
            </a:p>
          </p:txBody>
        </p:sp>
        <p:grpSp>
          <p:nvGrpSpPr>
            <p:cNvPr id="18473" name="Group 58">
              <a:extLst>
                <a:ext uri="{FF2B5EF4-FFF2-40B4-BE49-F238E27FC236}">
                  <a16:creationId xmlns:a16="http://schemas.microsoft.com/office/drawing/2014/main" id="{A39326C7-F585-462C-8C12-19B8394DCB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50" y="2600"/>
              <a:ext cx="166" cy="250"/>
              <a:chOff x="1013" y="1138"/>
              <a:chExt cx="166" cy="250"/>
            </a:xfrm>
          </p:grpSpPr>
          <p:sp>
            <p:nvSpPr>
              <p:cNvPr id="18482" name="Text Box 59">
                <a:extLst>
                  <a:ext uri="{FF2B5EF4-FFF2-40B4-BE49-F238E27FC236}">
                    <a16:creationId xmlns:a16="http://schemas.microsoft.com/office/drawing/2014/main" id="{456E6A8B-4AA1-4839-BE25-6B0C059112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3" y="1138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1</a:t>
                </a:r>
              </a:p>
            </p:txBody>
          </p:sp>
          <p:sp>
            <p:nvSpPr>
              <p:cNvPr id="18483" name="Line 60">
                <a:extLst>
                  <a:ext uri="{FF2B5EF4-FFF2-40B4-BE49-F238E27FC236}">
                    <a16:creationId xmlns:a16="http://schemas.microsoft.com/office/drawing/2014/main" id="{88655026-D1AB-4311-A7C3-21FD8DDECA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48" y="1263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18484" name="Text Box 61">
                <a:extLst>
                  <a:ext uri="{FF2B5EF4-FFF2-40B4-BE49-F238E27FC236}">
                    <a16:creationId xmlns:a16="http://schemas.microsoft.com/office/drawing/2014/main" id="{93C38FDA-0FF6-4B2E-BBEF-B29CE98624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4" y="1224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3</a:t>
                </a:r>
              </a:p>
            </p:txBody>
          </p:sp>
        </p:grpSp>
        <p:grpSp>
          <p:nvGrpSpPr>
            <p:cNvPr id="18474" name="Group 62">
              <a:extLst>
                <a:ext uri="{FF2B5EF4-FFF2-40B4-BE49-F238E27FC236}">
                  <a16:creationId xmlns:a16="http://schemas.microsoft.com/office/drawing/2014/main" id="{04901725-82CB-48B2-8FD4-4465B2AAD5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61" y="2600"/>
              <a:ext cx="166" cy="250"/>
              <a:chOff x="1013" y="1138"/>
              <a:chExt cx="166" cy="250"/>
            </a:xfrm>
          </p:grpSpPr>
          <p:sp>
            <p:nvSpPr>
              <p:cNvPr id="18479" name="Text Box 63">
                <a:extLst>
                  <a:ext uri="{FF2B5EF4-FFF2-40B4-BE49-F238E27FC236}">
                    <a16:creationId xmlns:a16="http://schemas.microsoft.com/office/drawing/2014/main" id="{9C45D814-5FCC-44EC-8E64-EC351D7D2F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3" y="1138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1</a:t>
                </a:r>
              </a:p>
            </p:txBody>
          </p:sp>
          <p:sp>
            <p:nvSpPr>
              <p:cNvPr id="18480" name="Line 64">
                <a:extLst>
                  <a:ext uri="{FF2B5EF4-FFF2-40B4-BE49-F238E27FC236}">
                    <a16:creationId xmlns:a16="http://schemas.microsoft.com/office/drawing/2014/main" id="{E3D27034-0F67-44AB-9EF0-6C0BC7F475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48" y="1263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18481" name="Text Box 65">
                <a:extLst>
                  <a:ext uri="{FF2B5EF4-FFF2-40B4-BE49-F238E27FC236}">
                    <a16:creationId xmlns:a16="http://schemas.microsoft.com/office/drawing/2014/main" id="{D4061F6B-0E0D-4B78-852E-BBD130E456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4" y="1224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3</a:t>
                </a:r>
              </a:p>
            </p:txBody>
          </p:sp>
        </p:grpSp>
        <p:grpSp>
          <p:nvGrpSpPr>
            <p:cNvPr id="18475" name="Group 66">
              <a:extLst>
                <a:ext uri="{FF2B5EF4-FFF2-40B4-BE49-F238E27FC236}">
                  <a16:creationId xmlns:a16="http://schemas.microsoft.com/office/drawing/2014/main" id="{0AA2730B-F3C1-4EBE-B422-32369B9A6A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69" y="2600"/>
              <a:ext cx="166" cy="250"/>
              <a:chOff x="1013" y="1138"/>
              <a:chExt cx="166" cy="250"/>
            </a:xfrm>
          </p:grpSpPr>
          <p:sp>
            <p:nvSpPr>
              <p:cNvPr id="18476" name="Text Box 67">
                <a:extLst>
                  <a:ext uri="{FF2B5EF4-FFF2-40B4-BE49-F238E27FC236}">
                    <a16:creationId xmlns:a16="http://schemas.microsoft.com/office/drawing/2014/main" id="{553B3DEC-623E-464D-ACDB-68BC4C82B2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3" y="1138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1</a:t>
                </a:r>
              </a:p>
            </p:txBody>
          </p:sp>
          <p:sp>
            <p:nvSpPr>
              <p:cNvPr id="18477" name="Line 68">
                <a:extLst>
                  <a:ext uri="{FF2B5EF4-FFF2-40B4-BE49-F238E27FC236}">
                    <a16:creationId xmlns:a16="http://schemas.microsoft.com/office/drawing/2014/main" id="{A930D1F8-34FB-4DAF-A7AE-82A457C06B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48" y="1263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18478" name="Text Box 69">
                <a:extLst>
                  <a:ext uri="{FF2B5EF4-FFF2-40B4-BE49-F238E27FC236}">
                    <a16:creationId xmlns:a16="http://schemas.microsoft.com/office/drawing/2014/main" id="{AEABB6A5-9236-40C8-8346-35F4CFECC4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4" y="1224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18" name="Group 70">
            <a:extLst>
              <a:ext uri="{FF2B5EF4-FFF2-40B4-BE49-F238E27FC236}">
                <a16:creationId xmlns:a16="http://schemas.microsoft.com/office/drawing/2014/main" id="{8FDE61F4-4444-4F20-A8E7-84638246CAD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791075"/>
            <a:ext cx="2401888" cy="457200"/>
            <a:chOff x="2371" y="3054"/>
            <a:chExt cx="1513" cy="288"/>
          </a:xfrm>
        </p:grpSpPr>
        <p:sp>
          <p:nvSpPr>
            <p:cNvPr id="18468" name="Text Box 71">
              <a:extLst>
                <a:ext uri="{FF2B5EF4-FFF2-40B4-BE49-F238E27FC236}">
                  <a16:creationId xmlns:a16="http://schemas.microsoft.com/office/drawing/2014/main" id="{4E46C6F6-D5F5-48EE-9448-AB5054F158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1" y="3054"/>
              <a:ext cx="15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  <a:sym typeface="Symbol" panose="05050102010706020507" pitchFamily="18" charset="2"/>
                </a:rPr>
                <a:t></a:t>
              </a:r>
              <a:r>
                <a:rPr lang="en-US" altLang="en-US" sz="2400">
                  <a:solidFill>
                    <a:srgbClr val="010066"/>
                  </a:solidFill>
                </a:rPr>
                <a:t>8</a:t>
              </a:r>
              <a:r>
                <a:rPr lang="en-GB" altLang="en-US" sz="2400">
                  <a:solidFill>
                    <a:srgbClr val="010066"/>
                  </a:solidFill>
                  <a:sym typeface="Symbol" panose="05050102010706020507" pitchFamily="18" charset="2"/>
                </a:rPr>
                <a:t> × </a:t>
              </a:r>
              <a:r>
                <a:rPr lang="en-US" altLang="en-US" sz="2400">
                  <a:solidFill>
                    <a:srgbClr val="010066"/>
                  </a:solidFill>
                </a:rPr>
                <a:t>8</a:t>
              </a:r>
              <a:r>
                <a:rPr lang="en-GB" altLang="en-US" sz="2400">
                  <a:solidFill>
                    <a:srgbClr val="010066"/>
                  </a:solidFill>
                  <a:sym typeface="Symbol" panose="05050102010706020507" pitchFamily="18" charset="2"/>
                </a:rPr>
                <a:t> × </a:t>
              </a:r>
              <a:r>
                <a:rPr lang="en-US" altLang="en-US" sz="2400">
                  <a:solidFill>
                    <a:srgbClr val="010066"/>
                  </a:solidFill>
                </a:rPr>
                <a:t>8</a:t>
              </a:r>
              <a:r>
                <a:rPr lang="en-GB" altLang="en-US" sz="2400">
                  <a:solidFill>
                    <a:srgbClr val="010066"/>
                  </a:solidFill>
                  <a:sym typeface="Symbol" panose="05050102010706020507" pitchFamily="18" charset="2"/>
                </a:rPr>
                <a:t> = </a:t>
              </a:r>
              <a:r>
                <a:rPr lang="en-US" altLang="en-US" sz="2400">
                  <a:solidFill>
                    <a:srgbClr val="010066"/>
                  </a:solidFill>
                  <a:sym typeface="Symbol" panose="05050102010706020507" pitchFamily="18" charset="2"/>
                </a:rPr>
                <a:t>8</a:t>
              </a:r>
              <a:endParaRPr lang="en-GB" altLang="en-US" sz="2400">
                <a:solidFill>
                  <a:srgbClr val="010066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18469" name="Rectangle 72">
              <a:extLst>
                <a:ext uri="{FF2B5EF4-FFF2-40B4-BE49-F238E27FC236}">
                  <a16:creationId xmlns:a16="http://schemas.microsoft.com/office/drawing/2014/main" id="{186F90BC-BE1E-45A1-9DAB-8311B6418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7" y="3070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b="1" baseline="30000">
                  <a:solidFill>
                    <a:srgbClr val="010066"/>
                  </a:solidFill>
                  <a:sym typeface="Symbol" panose="05050102010706020507" pitchFamily="18" charset="2"/>
                </a:rPr>
                <a:t>3</a:t>
              </a:r>
            </a:p>
          </p:txBody>
        </p:sp>
        <p:sp>
          <p:nvSpPr>
            <p:cNvPr id="18470" name="Rectangle 73">
              <a:extLst>
                <a:ext uri="{FF2B5EF4-FFF2-40B4-BE49-F238E27FC236}">
                  <a16:creationId xmlns:a16="http://schemas.microsoft.com/office/drawing/2014/main" id="{51A4B6FE-6827-44DD-B81C-774532895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7" y="3070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b="1" baseline="30000">
                  <a:solidFill>
                    <a:srgbClr val="010066"/>
                  </a:solidFill>
                  <a:sym typeface="Symbol" panose="05050102010706020507" pitchFamily="18" charset="2"/>
                </a:rPr>
                <a:t>3</a:t>
              </a:r>
            </a:p>
          </p:txBody>
        </p:sp>
        <p:sp>
          <p:nvSpPr>
            <p:cNvPr id="18471" name="Rectangle 74">
              <a:extLst>
                <a:ext uri="{FF2B5EF4-FFF2-40B4-BE49-F238E27FC236}">
                  <a16:creationId xmlns:a16="http://schemas.microsoft.com/office/drawing/2014/main" id="{E02476F5-2110-4D8C-A6D8-8934758B00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4" y="3070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b="1" baseline="30000">
                  <a:solidFill>
                    <a:srgbClr val="010066"/>
                  </a:solidFill>
                  <a:sym typeface="Symbol" panose="05050102010706020507" pitchFamily="18" charset="2"/>
                </a:rPr>
                <a:t>3</a:t>
              </a:r>
            </a:p>
          </p:txBody>
        </p:sp>
      </p:grpSp>
      <p:grpSp>
        <p:nvGrpSpPr>
          <p:cNvPr id="19" name="Group 97">
            <a:extLst>
              <a:ext uri="{FF2B5EF4-FFF2-40B4-BE49-F238E27FC236}">
                <a16:creationId xmlns:a16="http://schemas.microsoft.com/office/drawing/2014/main" id="{9345415B-1029-407C-BFAF-F03051631374}"/>
              </a:ext>
            </a:extLst>
          </p:cNvPr>
          <p:cNvGrpSpPr>
            <a:grpSpLocks/>
          </p:cNvGrpSpPr>
          <p:nvPr/>
        </p:nvGrpSpPr>
        <p:grpSpPr bwMode="auto">
          <a:xfrm>
            <a:off x="3937000" y="5510213"/>
            <a:ext cx="1258888" cy="509587"/>
            <a:chOff x="2480" y="3464"/>
            <a:chExt cx="793" cy="321"/>
          </a:xfrm>
        </p:grpSpPr>
        <p:sp>
          <p:nvSpPr>
            <p:cNvPr id="17438" name="Text Box 77">
              <a:extLst>
                <a:ext uri="{FF2B5EF4-FFF2-40B4-BE49-F238E27FC236}">
                  <a16:creationId xmlns:a16="http://schemas.microsoft.com/office/drawing/2014/main" id="{B2BB0FF4-8B3B-4F04-8415-B7ACD37811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0" y="3479"/>
              <a:ext cx="793" cy="30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400" b="1" i="1">
                  <a:solidFill>
                    <a:srgbClr val="010066"/>
                  </a:solidFill>
                  <a:latin typeface="Times New Roman" pitchFamily="18" charset="0"/>
                </a:rPr>
                <a:t>x   </a:t>
              </a:r>
              <a:r>
                <a:rPr lang="en-GB" sz="2400" b="1" i="1">
                  <a:solidFill>
                    <a:srgbClr val="010066"/>
                  </a:solidFill>
                  <a:latin typeface="Arial" charset="0"/>
                </a:rPr>
                <a:t>= </a:t>
              </a:r>
              <a:r>
                <a:rPr lang="en-GB" sz="2400" b="1">
                  <a:solidFill>
                    <a:srgbClr val="010066"/>
                  </a:solidFill>
                  <a:latin typeface="Arial" charset="0"/>
                  <a:sym typeface="Symbol" pitchFamily="18" charset="2"/>
                </a:rPr>
                <a:t></a:t>
              </a:r>
              <a:r>
                <a:rPr lang="en-GB" sz="2400" b="1" i="1">
                  <a:solidFill>
                    <a:srgbClr val="010066"/>
                  </a:solidFill>
                  <a:latin typeface="Times New Roman" pitchFamily="18" charset="0"/>
                  <a:sym typeface="Symbol" pitchFamily="18" charset="2"/>
                </a:rPr>
                <a:t>x</a:t>
              </a:r>
              <a:r>
                <a:rPr lang="en-GB" sz="2400" b="1">
                  <a:solidFill>
                    <a:srgbClr val="010066"/>
                  </a:solidFill>
                  <a:latin typeface="Arial" charset="0"/>
                  <a:sym typeface="Symbol" pitchFamily="18" charset="2"/>
                </a:rPr>
                <a:t> </a:t>
              </a:r>
            </a:p>
          </p:txBody>
        </p:sp>
        <p:grpSp>
          <p:nvGrpSpPr>
            <p:cNvPr id="18463" name="Group 78">
              <a:extLst>
                <a:ext uri="{FF2B5EF4-FFF2-40B4-BE49-F238E27FC236}">
                  <a16:creationId xmlns:a16="http://schemas.microsoft.com/office/drawing/2014/main" id="{0BEAE8F9-92DE-46B2-A123-3F4CFE739D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00" y="3464"/>
              <a:ext cx="166" cy="250"/>
              <a:chOff x="1013" y="1138"/>
              <a:chExt cx="166" cy="250"/>
            </a:xfrm>
          </p:grpSpPr>
          <p:sp>
            <p:nvSpPr>
              <p:cNvPr id="18465" name="Text Box 79">
                <a:extLst>
                  <a:ext uri="{FF2B5EF4-FFF2-40B4-BE49-F238E27FC236}">
                    <a16:creationId xmlns:a16="http://schemas.microsoft.com/office/drawing/2014/main" id="{2A9BCD03-76A7-482A-AD99-D71549FEF9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3" y="1138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1</a:t>
                </a:r>
              </a:p>
            </p:txBody>
          </p:sp>
          <p:sp>
            <p:nvSpPr>
              <p:cNvPr id="18466" name="Line 80">
                <a:extLst>
                  <a:ext uri="{FF2B5EF4-FFF2-40B4-BE49-F238E27FC236}">
                    <a16:creationId xmlns:a16="http://schemas.microsoft.com/office/drawing/2014/main" id="{2945DC48-8907-4FDA-82D6-B6BCA81A7D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48" y="1263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18467" name="Text Box 81">
                <a:extLst>
                  <a:ext uri="{FF2B5EF4-FFF2-40B4-BE49-F238E27FC236}">
                    <a16:creationId xmlns:a16="http://schemas.microsoft.com/office/drawing/2014/main" id="{3CB85D2F-A223-4EF7-830E-AB8CD3FBB6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4" y="1224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3</a:t>
                </a:r>
              </a:p>
            </p:txBody>
          </p:sp>
        </p:grpSp>
        <p:sp>
          <p:nvSpPr>
            <p:cNvPr id="18464" name="Rectangle 82">
              <a:extLst>
                <a:ext uri="{FF2B5EF4-FFF2-40B4-BE49-F238E27FC236}">
                  <a16:creationId xmlns:a16="http://schemas.microsoft.com/office/drawing/2014/main" id="{15E11FB2-4A8A-4CF4-8211-1B18CC7EC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6" y="3504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b="1" baseline="30000">
                  <a:solidFill>
                    <a:srgbClr val="010066"/>
                  </a:solidFill>
                  <a:sym typeface="Symbol" panose="05050102010706020507" pitchFamily="18" charset="2"/>
                </a:rPr>
                <a:t>3</a:t>
              </a:r>
            </a:p>
          </p:txBody>
        </p:sp>
      </p:grpSp>
      <p:sp>
        <p:nvSpPr>
          <p:cNvPr id="123987" name="AutoShape 83">
            <a:extLst>
              <a:ext uri="{FF2B5EF4-FFF2-40B4-BE49-F238E27FC236}">
                <a16:creationId xmlns:a16="http://schemas.microsoft.com/office/drawing/2014/main" id="{9DA054DC-C97D-46D3-BAB2-CFFAF2FD9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514600"/>
            <a:ext cx="2895600" cy="533400"/>
          </a:xfrm>
          <a:prstGeom prst="wedgeRoundRectCallout">
            <a:avLst>
              <a:gd name="adj1" fmla="val -61676"/>
              <a:gd name="adj2" fmla="val 8037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10066"/>
                </a:solidFill>
              </a:rPr>
              <a:t>Because 3 × 3 = 9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18456" name="Text Box 87">
            <a:extLst>
              <a:ext uri="{FF2B5EF4-FFF2-40B4-BE49-F238E27FC236}">
                <a16:creationId xmlns:a16="http://schemas.microsoft.com/office/drawing/2014/main" id="{6E3DB5F7-2076-4797-ACEE-DF10ABF76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111250"/>
            <a:ext cx="59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10066"/>
                </a:solidFill>
              </a:rPr>
              <a:t>9</a:t>
            </a:r>
            <a:r>
              <a:rPr lang="en-GB" altLang="en-US" sz="2400" i="1">
                <a:solidFill>
                  <a:srgbClr val="010066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400" i="1">
                <a:solidFill>
                  <a:srgbClr val="010066"/>
                </a:solidFill>
              </a:rPr>
              <a:t>.</a:t>
            </a:r>
            <a:endParaRPr lang="en-GB" altLang="en-US" sz="2400" i="1">
              <a:solidFill>
                <a:srgbClr val="010066"/>
              </a:solidFill>
            </a:endParaRPr>
          </a:p>
        </p:txBody>
      </p:sp>
      <p:grpSp>
        <p:nvGrpSpPr>
          <p:cNvPr id="18457" name="Group 88">
            <a:extLst>
              <a:ext uri="{FF2B5EF4-FFF2-40B4-BE49-F238E27FC236}">
                <a16:creationId xmlns:a16="http://schemas.microsoft.com/office/drawing/2014/main" id="{D155A3C5-B286-47ED-8741-C7B7D22A669A}"/>
              </a:ext>
            </a:extLst>
          </p:cNvPr>
          <p:cNvGrpSpPr>
            <a:grpSpLocks/>
          </p:cNvGrpSpPr>
          <p:nvPr/>
        </p:nvGrpSpPr>
        <p:grpSpPr bwMode="auto">
          <a:xfrm>
            <a:off x="7761288" y="1079500"/>
            <a:ext cx="263525" cy="390525"/>
            <a:chOff x="1013" y="1138"/>
            <a:chExt cx="166" cy="246"/>
          </a:xfrm>
        </p:grpSpPr>
        <p:sp>
          <p:nvSpPr>
            <p:cNvPr id="18459" name="Text Box 89">
              <a:extLst>
                <a:ext uri="{FF2B5EF4-FFF2-40B4-BE49-F238E27FC236}">
                  <a16:creationId xmlns:a16="http://schemas.microsoft.com/office/drawing/2014/main" id="{29CBDB7F-22BC-4A08-975D-6D3F369FA6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3" y="1138"/>
              <a:ext cx="165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1100" b="1">
                  <a:solidFill>
                    <a:srgbClr val="010066"/>
                  </a:solidFill>
                </a:rPr>
                <a:t>1</a:t>
              </a:r>
            </a:p>
          </p:txBody>
        </p:sp>
        <p:sp>
          <p:nvSpPr>
            <p:cNvPr id="18460" name="Line 90">
              <a:extLst>
                <a:ext uri="{FF2B5EF4-FFF2-40B4-BE49-F238E27FC236}">
                  <a16:creationId xmlns:a16="http://schemas.microsoft.com/office/drawing/2014/main" id="{3D09360F-3B17-420F-BEE7-49F779E95B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8" y="1263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18461" name="Text Box 91">
              <a:extLst>
                <a:ext uri="{FF2B5EF4-FFF2-40B4-BE49-F238E27FC236}">
                  <a16:creationId xmlns:a16="http://schemas.microsoft.com/office/drawing/2014/main" id="{03B34026-D862-4CC1-847E-932F56C97C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4" y="1220"/>
              <a:ext cx="165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1100" b="1">
                  <a:solidFill>
                    <a:srgbClr val="010066"/>
                  </a:solidFill>
                </a:rPr>
                <a:t>2</a:t>
              </a:r>
            </a:p>
          </p:txBody>
        </p:sp>
      </p:grpSp>
      <p:sp>
        <p:nvSpPr>
          <p:cNvPr id="124002" name="AutoShape 98">
            <a:extLst>
              <a:ext uri="{FF2B5EF4-FFF2-40B4-BE49-F238E27FC236}">
                <a16:creationId xmlns:a16="http://schemas.microsoft.com/office/drawing/2014/main" id="{910E514C-D514-4156-8B5F-464AEEFCB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572000"/>
            <a:ext cx="2133600" cy="914400"/>
          </a:xfrm>
          <a:prstGeom prst="wedgeRoundRectCallout">
            <a:avLst>
              <a:gd name="adj1" fmla="val -70685"/>
              <a:gd name="adj2" fmla="val 7639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10066"/>
                </a:solidFill>
              </a:rPr>
              <a:t>Because </a:t>
            </a:r>
          </a:p>
          <a:p>
            <a:pPr algn="ctr"/>
            <a:r>
              <a:rPr lang="en-US" altLang="en-US" sz="2400">
                <a:solidFill>
                  <a:srgbClr val="010066"/>
                </a:solidFill>
              </a:rPr>
              <a:t>2 × 2 × 2 = 8</a:t>
            </a:r>
            <a:endParaRPr lang="en-GB" altLang="en-US" sz="2400">
              <a:solidFill>
                <a:srgbClr val="01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30" grpId="0"/>
      <p:bldP spid="123931" grpId="0"/>
      <p:bldP spid="123932" grpId="0"/>
      <p:bldP spid="123933" grpId="0"/>
      <p:bldP spid="123934" grpId="0"/>
      <p:bldP spid="123941" grpId="0"/>
      <p:bldP spid="123942" grpId="0"/>
      <p:bldP spid="123943" grpId="0"/>
      <p:bldP spid="123944" grpId="0"/>
      <p:bldP spid="123945" grpId="0"/>
      <p:bldP spid="123987" grpId="0" animBg="1"/>
      <p:bldP spid="12400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right_button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CFB4CCA-84ED-4150-861F-C534BC15D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 descr="left_button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3DFCE052-860E-4AFC-85EF-9D46C3355D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Rectangle 5">
            <a:extLst>
              <a:ext uri="{FF2B5EF4-FFF2-40B4-BE49-F238E27FC236}">
                <a16:creationId xmlns:a16="http://schemas.microsoft.com/office/drawing/2014/main" id="{AE3F31CE-6545-4B49-9968-407627A3E34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0813" y="150813"/>
            <a:ext cx="7772400" cy="763587"/>
          </a:xfrm>
        </p:spPr>
        <p:txBody>
          <a:bodyPr/>
          <a:lstStyle/>
          <a:p>
            <a:pPr eaLnBrk="1" hangingPunct="1"/>
            <a:r>
              <a:rPr lang="en-GB" altLang="en-US"/>
              <a:t>Fractional exponents</a:t>
            </a:r>
          </a:p>
        </p:txBody>
      </p:sp>
      <p:sp>
        <p:nvSpPr>
          <p:cNvPr id="125969" name="Text Box 17">
            <a:extLst>
              <a:ext uri="{FF2B5EF4-FFF2-40B4-BE49-F238E27FC236}">
                <a16:creationId xmlns:a16="http://schemas.microsoft.com/office/drawing/2014/main" id="{97A46346-0E6D-40D8-8127-E70DA41E1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" y="2895600"/>
            <a:ext cx="5699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Using the rule that (</a:t>
            </a:r>
            <a:r>
              <a:rPr lang="en-GB" altLang="en-US" sz="2400" i="1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i="1" baseline="30000">
                <a:solidFill>
                  <a:srgbClr val="010066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400">
                <a:solidFill>
                  <a:srgbClr val="010066"/>
                </a:solidFill>
              </a:rPr>
              <a:t>)</a:t>
            </a:r>
            <a:r>
              <a:rPr lang="en-GB" altLang="en-US" sz="2400" i="1" baseline="30000">
                <a:solidFill>
                  <a:srgbClr val="010066"/>
                </a:solidFill>
                <a:latin typeface="Times New Roman" panose="02020603050405020304" pitchFamily="18" charset="0"/>
              </a:rPr>
              <a:t>b</a:t>
            </a:r>
            <a:r>
              <a:rPr lang="en-GB" altLang="en-US" sz="2400">
                <a:solidFill>
                  <a:srgbClr val="010066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400">
                <a:solidFill>
                  <a:srgbClr val="010066"/>
                </a:solidFill>
              </a:rPr>
              <a:t>=</a:t>
            </a:r>
            <a:r>
              <a:rPr lang="en-GB" altLang="en-US" sz="2400">
                <a:solidFill>
                  <a:srgbClr val="010066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400" i="1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i="1" baseline="30000">
                <a:solidFill>
                  <a:srgbClr val="010066"/>
                </a:solidFill>
                <a:latin typeface="Times New Roman" panose="02020603050405020304" pitchFamily="18" charset="0"/>
              </a:rPr>
              <a:t>ab </a:t>
            </a:r>
            <a:r>
              <a:rPr lang="en-GB" altLang="en-US" sz="2400">
                <a:solidFill>
                  <a:srgbClr val="010066"/>
                </a:solidFill>
              </a:rPr>
              <a:t>we can write</a:t>
            </a:r>
          </a:p>
        </p:txBody>
      </p:sp>
      <p:sp>
        <p:nvSpPr>
          <p:cNvPr id="126013" name="Text Box 61">
            <a:extLst>
              <a:ext uri="{FF2B5EF4-FFF2-40B4-BE49-F238E27FC236}">
                <a16:creationId xmlns:a16="http://schemas.microsoft.com/office/drawing/2014/main" id="{39AF3EF8-ED99-4D84-B2B1-38C6761EC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" y="5146675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In general,</a:t>
            </a:r>
          </a:p>
        </p:txBody>
      </p:sp>
      <p:grpSp>
        <p:nvGrpSpPr>
          <p:cNvPr id="2" name="Group 82">
            <a:extLst>
              <a:ext uri="{FF2B5EF4-FFF2-40B4-BE49-F238E27FC236}">
                <a16:creationId xmlns:a16="http://schemas.microsoft.com/office/drawing/2014/main" id="{DD85F52E-60EA-45B0-9235-298B46A48356}"/>
              </a:ext>
            </a:extLst>
          </p:cNvPr>
          <p:cNvGrpSpPr>
            <a:grpSpLocks/>
          </p:cNvGrpSpPr>
          <p:nvPr/>
        </p:nvGrpSpPr>
        <p:grpSpPr bwMode="auto">
          <a:xfrm>
            <a:off x="3816350" y="5562600"/>
            <a:ext cx="1512888" cy="549275"/>
            <a:chOff x="3276" y="3504"/>
            <a:chExt cx="953" cy="346"/>
          </a:xfrm>
        </p:grpSpPr>
        <p:sp>
          <p:nvSpPr>
            <p:cNvPr id="18467" name="Text Box 73">
              <a:extLst>
                <a:ext uri="{FF2B5EF4-FFF2-40B4-BE49-F238E27FC236}">
                  <a16:creationId xmlns:a16="http://schemas.microsoft.com/office/drawing/2014/main" id="{D1ACE1B7-4180-474C-98C7-537CB09234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" y="3544"/>
              <a:ext cx="953" cy="30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400" i="1">
                  <a:solidFill>
                    <a:srgbClr val="010066"/>
                  </a:solidFill>
                  <a:latin typeface="Times New Roman" pitchFamily="18" charset="0"/>
                </a:rPr>
                <a:t>x</a:t>
              </a:r>
              <a:r>
                <a:rPr lang="en-GB" sz="2400">
                  <a:solidFill>
                    <a:srgbClr val="010066"/>
                  </a:solidFill>
                  <a:latin typeface="Arial" charset="0"/>
                </a:rPr>
                <a:t>   = (</a:t>
              </a:r>
              <a:r>
                <a:rPr lang="en-GB" sz="2400">
                  <a:solidFill>
                    <a:srgbClr val="010066"/>
                  </a:solidFill>
                  <a:latin typeface="Arial" charset="0"/>
                  <a:sym typeface="Symbol" pitchFamily="18" charset="2"/>
                </a:rPr>
                <a:t></a:t>
              </a:r>
              <a:r>
                <a:rPr lang="en-GB" sz="2400" i="1">
                  <a:solidFill>
                    <a:srgbClr val="010066"/>
                  </a:solidFill>
                  <a:latin typeface="Times New Roman" pitchFamily="18" charset="0"/>
                  <a:sym typeface="Symbol" pitchFamily="18" charset="2"/>
                </a:rPr>
                <a:t>x</a:t>
              </a:r>
              <a:r>
                <a:rPr lang="en-GB" sz="2400">
                  <a:solidFill>
                    <a:srgbClr val="010066"/>
                  </a:solidFill>
                  <a:latin typeface="Arial" charset="0"/>
                  <a:sym typeface="Symbol" pitchFamily="18" charset="2"/>
                </a:rPr>
                <a:t>)</a:t>
              </a:r>
              <a:r>
                <a:rPr lang="en-GB" sz="2400" i="1" baseline="30000">
                  <a:solidFill>
                    <a:srgbClr val="010066"/>
                  </a:solidFill>
                  <a:latin typeface="Times New Roman" pitchFamily="18" charset="0"/>
                  <a:sym typeface="Symbol" pitchFamily="18" charset="2"/>
                </a:rPr>
                <a:t>m</a:t>
              </a:r>
              <a:endParaRPr lang="en-GB" sz="2400">
                <a:solidFill>
                  <a:srgbClr val="010066"/>
                </a:solidFill>
                <a:latin typeface="Arial" charset="0"/>
              </a:endParaRPr>
            </a:p>
          </p:txBody>
        </p:sp>
        <p:grpSp>
          <p:nvGrpSpPr>
            <p:cNvPr id="19492" name="Group 74">
              <a:extLst>
                <a:ext uri="{FF2B5EF4-FFF2-40B4-BE49-F238E27FC236}">
                  <a16:creationId xmlns:a16="http://schemas.microsoft.com/office/drawing/2014/main" id="{867D7604-DBB1-4173-88E3-F66238684A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93" y="3504"/>
              <a:ext cx="184" cy="250"/>
              <a:chOff x="1013" y="1139"/>
              <a:chExt cx="184" cy="250"/>
            </a:xfrm>
          </p:grpSpPr>
          <p:sp>
            <p:nvSpPr>
              <p:cNvPr id="19495" name="Text Box 75">
                <a:extLst>
                  <a:ext uri="{FF2B5EF4-FFF2-40B4-BE49-F238E27FC236}">
                    <a16:creationId xmlns:a16="http://schemas.microsoft.com/office/drawing/2014/main" id="{328F5259-EB40-4530-8745-1D5B06B0F8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3" y="1139"/>
                <a:ext cx="18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 i="1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m</a:t>
                </a:r>
              </a:p>
            </p:txBody>
          </p:sp>
          <p:sp>
            <p:nvSpPr>
              <p:cNvPr id="19496" name="Line 76">
                <a:extLst>
                  <a:ext uri="{FF2B5EF4-FFF2-40B4-BE49-F238E27FC236}">
                    <a16:creationId xmlns:a16="http://schemas.microsoft.com/office/drawing/2014/main" id="{664EE26F-53B9-4C60-B891-5DDE090437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48" y="1263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19497" name="Text Box 77">
                <a:extLst>
                  <a:ext uri="{FF2B5EF4-FFF2-40B4-BE49-F238E27FC236}">
                    <a16:creationId xmlns:a16="http://schemas.microsoft.com/office/drawing/2014/main" id="{871B840D-9001-4864-9D14-4E1B4685BD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4" y="1225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 i="1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n</a:t>
                </a:r>
              </a:p>
            </p:txBody>
          </p:sp>
        </p:grpSp>
        <p:sp>
          <p:nvSpPr>
            <p:cNvPr id="19493" name="Text Box 78">
              <a:extLst>
                <a:ext uri="{FF2B5EF4-FFF2-40B4-BE49-F238E27FC236}">
                  <a16:creationId xmlns:a16="http://schemas.microsoft.com/office/drawing/2014/main" id="{7A2E6153-5F53-4E32-8A92-3E36A35167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7" y="3542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 i="1" baseline="30000">
                  <a:solidFill>
                    <a:srgbClr val="010066"/>
                  </a:solidFill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9494" name="Line 79">
              <a:extLst>
                <a:ext uri="{FF2B5EF4-FFF2-40B4-BE49-F238E27FC236}">
                  <a16:creationId xmlns:a16="http://schemas.microsoft.com/office/drawing/2014/main" id="{0A193A8E-7CD2-49EA-8C93-86C3BAF6C3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0" y="3596"/>
              <a:ext cx="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grpSp>
        <p:nvGrpSpPr>
          <p:cNvPr id="19464" name="Group 93">
            <a:extLst>
              <a:ext uri="{FF2B5EF4-FFF2-40B4-BE49-F238E27FC236}">
                <a16:creationId xmlns:a16="http://schemas.microsoft.com/office/drawing/2014/main" id="{8A17AED2-4BF7-4C0B-8E23-0C3094284AC0}"/>
              </a:ext>
            </a:extLst>
          </p:cNvPr>
          <p:cNvGrpSpPr>
            <a:grpSpLocks/>
          </p:cNvGrpSpPr>
          <p:nvPr/>
        </p:nvGrpSpPr>
        <p:grpSpPr bwMode="auto">
          <a:xfrm>
            <a:off x="2746375" y="1212850"/>
            <a:ext cx="3651250" cy="531813"/>
            <a:chOff x="1142" y="764"/>
            <a:chExt cx="2300" cy="335"/>
          </a:xfrm>
        </p:grpSpPr>
        <p:sp>
          <p:nvSpPr>
            <p:cNvPr id="19486" name="Text Box 83">
              <a:extLst>
                <a:ext uri="{FF2B5EF4-FFF2-40B4-BE49-F238E27FC236}">
                  <a16:creationId xmlns:a16="http://schemas.microsoft.com/office/drawing/2014/main" id="{8039A656-0646-4E9D-80BE-CCB84217C2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2" y="793"/>
              <a:ext cx="2300" cy="306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What is the value of 25  ?</a:t>
              </a:r>
            </a:p>
          </p:txBody>
        </p:sp>
        <p:grpSp>
          <p:nvGrpSpPr>
            <p:cNvPr id="19487" name="Group 92">
              <a:extLst>
                <a:ext uri="{FF2B5EF4-FFF2-40B4-BE49-F238E27FC236}">
                  <a16:creationId xmlns:a16="http://schemas.microsoft.com/office/drawing/2014/main" id="{4E385BAD-3303-4D86-9D6F-058DBB259A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27" y="764"/>
              <a:ext cx="166" cy="250"/>
              <a:chOff x="3146" y="778"/>
              <a:chExt cx="166" cy="250"/>
            </a:xfrm>
          </p:grpSpPr>
          <p:sp>
            <p:nvSpPr>
              <p:cNvPr id="19488" name="Text Box 87">
                <a:extLst>
                  <a:ext uri="{FF2B5EF4-FFF2-40B4-BE49-F238E27FC236}">
                    <a16:creationId xmlns:a16="http://schemas.microsoft.com/office/drawing/2014/main" id="{569ACABB-EED1-4FAC-8B35-9C6DC90335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46" y="778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3</a:t>
                </a:r>
              </a:p>
            </p:txBody>
          </p:sp>
          <p:sp>
            <p:nvSpPr>
              <p:cNvPr id="19489" name="Line 88">
                <a:extLst>
                  <a:ext uri="{FF2B5EF4-FFF2-40B4-BE49-F238E27FC236}">
                    <a16:creationId xmlns:a16="http://schemas.microsoft.com/office/drawing/2014/main" id="{A9D11EE0-7A45-44F9-9171-BE76E3A3DB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81" y="903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19490" name="Text Box 89">
                <a:extLst>
                  <a:ext uri="{FF2B5EF4-FFF2-40B4-BE49-F238E27FC236}">
                    <a16:creationId xmlns:a16="http://schemas.microsoft.com/office/drawing/2014/main" id="{72AFBD7D-DD2C-4DD6-8599-ACB0AE4B76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47" y="864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6" name="Group 117">
            <a:extLst>
              <a:ext uri="{FF2B5EF4-FFF2-40B4-BE49-F238E27FC236}">
                <a16:creationId xmlns:a16="http://schemas.microsoft.com/office/drawing/2014/main" id="{663A3345-FB49-4AFA-B7A8-F0DB5ADA75EF}"/>
              </a:ext>
            </a:extLst>
          </p:cNvPr>
          <p:cNvGrpSpPr>
            <a:grpSpLocks/>
          </p:cNvGrpSpPr>
          <p:nvPr/>
        </p:nvGrpSpPr>
        <p:grpSpPr bwMode="auto">
          <a:xfrm>
            <a:off x="196850" y="2209800"/>
            <a:ext cx="4376738" cy="503238"/>
            <a:chOff x="124" y="1416"/>
            <a:chExt cx="2757" cy="317"/>
          </a:xfrm>
        </p:grpSpPr>
        <p:sp>
          <p:nvSpPr>
            <p:cNvPr id="19474" name="Text Box 7">
              <a:extLst>
                <a:ext uri="{FF2B5EF4-FFF2-40B4-BE49-F238E27FC236}">
                  <a16:creationId xmlns:a16="http://schemas.microsoft.com/office/drawing/2014/main" id="{2757ED66-0452-4C44-82FB-56BFD6FE1D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" y="1445"/>
              <a:ext cx="275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We can think of        as 25       .</a:t>
              </a:r>
            </a:p>
          </p:txBody>
        </p:sp>
        <p:grpSp>
          <p:nvGrpSpPr>
            <p:cNvPr id="19475" name="Group 100">
              <a:extLst>
                <a:ext uri="{FF2B5EF4-FFF2-40B4-BE49-F238E27FC236}">
                  <a16:creationId xmlns:a16="http://schemas.microsoft.com/office/drawing/2014/main" id="{AEA99196-8DAB-4326-8BCE-1C152EDCFD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99" y="1416"/>
              <a:ext cx="421" cy="317"/>
              <a:chOff x="5094" y="1249"/>
              <a:chExt cx="421" cy="317"/>
            </a:xfrm>
          </p:grpSpPr>
          <p:sp>
            <p:nvSpPr>
              <p:cNvPr id="19481" name="Text Box 95">
                <a:extLst>
                  <a:ext uri="{FF2B5EF4-FFF2-40B4-BE49-F238E27FC236}">
                    <a16:creationId xmlns:a16="http://schemas.microsoft.com/office/drawing/2014/main" id="{9D312FFA-20FE-4C90-8034-685C2661A0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94" y="1278"/>
                <a:ext cx="33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25</a:t>
                </a:r>
              </a:p>
            </p:txBody>
          </p:sp>
          <p:grpSp>
            <p:nvGrpSpPr>
              <p:cNvPr id="19482" name="Group 96">
                <a:extLst>
                  <a:ext uri="{FF2B5EF4-FFF2-40B4-BE49-F238E27FC236}">
                    <a16:creationId xmlns:a16="http://schemas.microsoft.com/office/drawing/2014/main" id="{DC5878C1-9722-4514-8BA6-370916A114E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49" y="1249"/>
                <a:ext cx="166" cy="250"/>
                <a:chOff x="3146" y="778"/>
                <a:chExt cx="166" cy="250"/>
              </a:xfrm>
            </p:grpSpPr>
            <p:sp>
              <p:nvSpPr>
                <p:cNvPr id="19483" name="Text Box 97">
                  <a:extLst>
                    <a:ext uri="{FF2B5EF4-FFF2-40B4-BE49-F238E27FC236}">
                      <a16:creationId xmlns:a16="http://schemas.microsoft.com/office/drawing/2014/main" id="{514C181E-CC35-4A16-8526-2E3B9C1EB8E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146" y="778"/>
                  <a:ext cx="165" cy="1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sz="1100" b="1">
                      <a:solidFill>
                        <a:srgbClr val="010066"/>
                      </a:solidFill>
                    </a:rPr>
                    <a:t>3</a:t>
                  </a:r>
                </a:p>
              </p:txBody>
            </p:sp>
            <p:sp>
              <p:nvSpPr>
                <p:cNvPr id="19484" name="Line 98">
                  <a:extLst>
                    <a:ext uri="{FF2B5EF4-FFF2-40B4-BE49-F238E27FC236}">
                      <a16:creationId xmlns:a16="http://schemas.microsoft.com/office/drawing/2014/main" id="{413DDFDA-7E8B-4A26-9AA8-0A991E0A0E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81" y="903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GB"/>
                </a:p>
              </p:txBody>
            </p:sp>
            <p:sp>
              <p:nvSpPr>
                <p:cNvPr id="19485" name="Text Box 99">
                  <a:extLst>
                    <a:ext uri="{FF2B5EF4-FFF2-40B4-BE49-F238E27FC236}">
                      <a16:creationId xmlns:a16="http://schemas.microsoft.com/office/drawing/2014/main" id="{B75C025C-325A-4A7B-BFB5-D45EBCB0589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147" y="864"/>
                  <a:ext cx="165" cy="1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sz="1100" b="1">
                      <a:solidFill>
                        <a:srgbClr val="010066"/>
                      </a:solidFill>
                    </a:rPr>
                    <a:t>2</a:t>
                  </a:r>
                </a:p>
              </p:txBody>
            </p:sp>
          </p:grpSp>
        </p:grpSp>
        <p:grpSp>
          <p:nvGrpSpPr>
            <p:cNvPr id="19476" name="Group 103">
              <a:extLst>
                <a:ext uri="{FF2B5EF4-FFF2-40B4-BE49-F238E27FC236}">
                  <a16:creationId xmlns:a16="http://schemas.microsoft.com/office/drawing/2014/main" id="{EE2A0B5B-1699-4119-B9AB-CFF40190F4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78" y="1416"/>
              <a:ext cx="166" cy="250"/>
              <a:chOff x="3146" y="778"/>
              <a:chExt cx="166" cy="250"/>
            </a:xfrm>
          </p:grpSpPr>
          <p:sp>
            <p:nvSpPr>
              <p:cNvPr id="19478" name="Text Box 104">
                <a:extLst>
                  <a:ext uri="{FF2B5EF4-FFF2-40B4-BE49-F238E27FC236}">
                    <a16:creationId xmlns:a16="http://schemas.microsoft.com/office/drawing/2014/main" id="{6F818D14-E484-497F-8DF4-F3B2CB95E1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46" y="778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1</a:t>
                </a:r>
              </a:p>
            </p:txBody>
          </p:sp>
          <p:sp>
            <p:nvSpPr>
              <p:cNvPr id="19479" name="Line 105">
                <a:extLst>
                  <a:ext uri="{FF2B5EF4-FFF2-40B4-BE49-F238E27FC236}">
                    <a16:creationId xmlns:a16="http://schemas.microsoft.com/office/drawing/2014/main" id="{3B9F8049-5121-4D46-821C-3574BAA733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81" y="903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19480" name="Text Box 106">
                <a:extLst>
                  <a:ext uri="{FF2B5EF4-FFF2-40B4-BE49-F238E27FC236}">
                    <a16:creationId xmlns:a16="http://schemas.microsoft.com/office/drawing/2014/main" id="{19005249-3F6B-417C-8E09-5BD4D9616C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47" y="864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2</a:t>
                </a:r>
              </a:p>
            </p:txBody>
          </p:sp>
        </p:grpSp>
        <p:sp>
          <p:nvSpPr>
            <p:cNvPr id="19477" name="Rectangle 107">
              <a:extLst>
                <a:ext uri="{FF2B5EF4-FFF2-40B4-BE49-F238E27FC236}">
                  <a16:creationId xmlns:a16="http://schemas.microsoft.com/office/drawing/2014/main" id="{E0027DE9-F564-4C5E-B53E-2C212EB5B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6" y="1488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 b="1" baseline="30000">
                  <a:solidFill>
                    <a:srgbClr val="010066"/>
                  </a:solidFill>
                </a:rPr>
                <a:t>× 3</a:t>
              </a:r>
            </a:p>
          </p:txBody>
        </p:sp>
      </p:grpSp>
      <p:grpSp>
        <p:nvGrpSpPr>
          <p:cNvPr id="10" name="Group 114">
            <a:extLst>
              <a:ext uri="{FF2B5EF4-FFF2-40B4-BE49-F238E27FC236}">
                <a16:creationId xmlns:a16="http://schemas.microsoft.com/office/drawing/2014/main" id="{2E32F475-B64D-4CB2-ADA0-F1B4DAFAAF1D}"/>
              </a:ext>
            </a:extLst>
          </p:cNvPr>
          <p:cNvGrpSpPr>
            <a:grpSpLocks/>
          </p:cNvGrpSpPr>
          <p:nvPr/>
        </p:nvGrpSpPr>
        <p:grpSpPr bwMode="auto">
          <a:xfrm>
            <a:off x="3260725" y="3581400"/>
            <a:ext cx="2233613" cy="488950"/>
            <a:chOff x="2054" y="2281"/>
            <a:chExt cx="1407" cy="308"/>
          </a:xfrm>
        </p:grpSpPr>
        <p:grpSp>
          <p:nvGrpSpPr>
            <p:cNvPr id="19469" name="Group 108">
              <a:extLst>
                <a:ext uri="{FF2B5EF4-FFF2-40B4-BE49-F238E27FC236}">
                  <a16:creationId xmlns:a16="http://schemas.microsoft.com/office/drawing/2014/main" id="{DD24E7D7-32AD-416D-931C-FD2FD19A9C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0" y="2281"/>
              <a:ext cx="166" cy="250"/>
              <a:chOff x="3146" y="778"/>
              <a:chExt cx="166" cy="250"/>
            </a:xfrm>
          </p:grpSpPr>
          <p:sp>
            <p:nvSpPr>
              <p:cNvPr id="19471" name="Text Box 109">
                <a:extLst>
                  <a:ext uri="{FF2B5EF4-FFF2-40B4-BE49-F238E27FC236}">
                    <a16:creationId xmlns:a16="http://schemas.microsoft.com/office/drawing/2014/main" id="{E1EC06A2-D4EC-49D3-B4AF-C2EE7474A8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46" y="778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1</a:t>
                </a:r>
              </a:p>
            </p:txBody>
          </p:sp>
          <p:sp>
            <p:nvSpPr>
              <p:cNvPr id="19472" name="Line 110">
                <a:extLst>
                  <a:ext uri="{FF2B5EF4-FFF2-40B4-BE49-F238E27FC236}">
                    <a16:creationId xmlns:a16="http://schemas.microsoft.com/office/drawing/2014/main" id="{82549981-6097-4AA5-8CC7-742790DDF3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81" y="903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19473" name="Text Box 111">
                <a:extLst>
                  <a:ext uri="{FF2B5EF4-FFF2-40B4-BE49-F238E27FC236}">
                    <a16:creationId xmlns:a16="http://schemas.microsoft.com/office/drawing/2014/main" id="{728C4E7F-ACC9-4E89-A262-891DAE7F7D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47" y="864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2</a:t>
                </a:r>
              </a:p>
            </p:txBody>
          </p:sp>
        </p:grpSp>
        <p:sp>
          <p:nvSpPr>
            <p:cNvPr id="19470" name="Text Box 113">
              <a:extLst>
                <a:ext uri="{FF2B5EF4-FFF2-40B4-BE49-F238E27FC236}">
                  <a16:creationId xmlns:a16="http://schemas.microsoft.com/office/drawing/2014/main" id="{D452528D-CF06-4833-917A-9725B6D288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4" y="2301"/>
              <a:ext cx="14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25   </a:t>
              </a:r>
              <a:r>
                <a:rPr lang="en-GB" altLang="en-US" sz="2400" baseline="30000">
                  <a:solidFill>
                    <a:srgbClr val="010066"/>
                  </a:solidFill>
                </a:rPr>
                <a:t>× 3</a:t>
              </a:r>
              <a:r>
                <a:rPr lang="en-GB" altLang="en-US" sz="2400">
                  <a:solidFill>
                    <a:srgbClr val="010066"/>
                  </a:solidFill>
                </a:rPr>
                <a:t> = (</a:t>
              </a:r>
              <a:r>
                <a:rPr lang="en-GB" altLang="en-US" sz="2400">
                  <a:solidFill>
                    <a:srgbClr val="010066"/>
                  </a:solidFill>
                  <a:sym typeface="Symbol" panose="05050102010706020507" pitchFamily="18" charset="2"/>
                </a:rPr>
                <a:t>25)</a:t>
              </a:r>
              <a:r>
                <a:rPr lang="en-GB" altLang="en-US" sz="2400" baseline="30000">
                  <a:solidFill>
                    <a:srgbClr val="010066"/>
                  </a:solidFill>
                  <a:sym typeface="Symbol" panose="05050102010706020507" pitchFamily="18" charset="2"/>
                </a:rPr>
                <a:t>3</a:t>
              </a:r>
              <a:endParaRPr lang="en-GB" altLang="en-US" sz="2400" baseline="30000">
                <a:solidFill>
                  <a:srgbClr val="010066"/>
                </a:solidFill>
              </a:endParaRPr>
            </a:p>
          </p:txBody>
        </p:sp>
      </p:grpSp>
      <p:sp>
        <p:nvSpPr>
          <p:cNvPr id="126067" name="Text Box 115">
            <a:extLst>
              <a:ext uri="{FF2B5EF4-FFF2-40B4-BE49-F238E27FC236}">
                <a16:creationId xmlns:a16="http://schemas.microsoft.com/office/drawing/2014/main" id="{D427497E-2C2A-49BC-BEB9-7E0308B6A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5925" y="4130675"/>
            <a:ext cx="931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= (5)</a:t>
            </a:r>
            <a:r>
              <a:rPr lang="en-GB" altLang="en-US" sz="2400" baseline="30000">
                <a:solidFill>
                  <a:srgbClr val="010066"/>
                </a:solidFill>
              </a:rPr>
              <a:t>3</a:t>
            </a:r>
          </a:p>
        </p:txBody>
      </p:sp>
      <p:sp>
        <p:nvSpPr>
          <p:cNvPr id="126068" name="Text Box 116">
            <a:extLst>
              <a:ext uri="{FF2B5EF4-FFF2-40B4-BE49-F238E27FC236}">
                <a16:creationId xmlns:a16="http://schemas.microsoft.com/office/drawing/2014/main" id="{03AEE492-6B14-4BAD-9D0A-AEAC6C6CC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5925" y="4648200"/>
            <a:ext cx="955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= 125</a:t>
            </a:r>
            <a:endParaRPr lang="en-GB" altLang="en-US" sz="2400" baseline="30000">
              <a:solidFill>
                <a:srgbClr val="01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9" grpId="0" autoUpdateAnimBg="0"/>
      <p:bldP spid="126013" grpId="0"/>
      <p:bldP spid="126067" grpId="0"/>
      <p:bldP spid="1260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right_button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4017BE4-83CD-4E80-90C4-D737371B57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 descr="left_button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C6F7786E-E439-4744-8EDF-F9B2F55A3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Rectangle 4">
            <a:extLst>
              <a:ext uri="{FF2B5EF4-FFF2-40B4-BE49-F238E27FC236}">
                <a16:creationId xmlns:a16="http://schemas.microsoft.com/office/drawing/2014/main" id="{7B4C42D3-219E-43EF-B382-6E91F8B8884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Evaluate the following</a:t>
            </a:r>
          </a:p>
        </p:txBody>
      </p:sp>
      <p:grpSp>
        <p:nvGrpSpPr>
          <p:cNvPr id="20485" name="Group 43">
            <a:extLst>
              <a:ext uri="{FF2B5EF4-FFF2-40B4-BE49-F238E27FC236}">
                <a16:creationId xmlns:a16="http://schemas.microsoft.com/office/drawing/2014/main" id="{BC00DBEC-FFE3-4FDB-A966-C71793389795}"/>
              </a:ext>
            </a:extLst>
          </p:cNvPr>
          <p:cNvGrpSpPr>
            <a:grpSpLocks/>
          </p:cNvGrpSpPr>
          <p:nvPr/>
        </p:nvGrpSpPr>
        <p:grpSpPr bwMode="auto">
          <a:xfrm>
            <a:off x="669925" y="1341438"/>
            <a:ext cx="1030288" cy="457200"/>
            <a:chOff x="282" y="811"/>
            <a:chExt cx="649" cy="288"/>
          </a:xfrm>
        </p:grpSpPr>
        <p:sp>
          <p:nvSpPr>
            <p:cNvPr id="20604" name="Text Box 5">
              <a:extLst>
                <a:ext uri="{FF2B5EF4-FFF2-40B4-BE49-F238E27FC236}">
                  <a16:creationId xmlns:a16="http://schemas.microsoft.com/office/drawing/2014/main" id="{64C72DC6-4B08-4CC3-AF04-795C8BBB09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" y="811"/>
              <a:ext cx="5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1) 49</a:t>
              </a:r>
            </a:p>
          </p:txBody>
        </p:sp>
        <p:grpSp>
          <p:nvGrpSpPr>
            <p:cNvPr id="20605" name="Group 14">
              <a:extLst>
                <a:ext uri="{FF2B5EF4-FFF2-40B4-BE49-F238E27FC236}">
                  <a16:creationId xmlns:a16="http://schemas.microsoft.com/office/drawing/2014/main" id="{D0D2A66B-E543-4FCE-8D29-599FED29BA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5" y="821"/>
              <a:ext cx="166" cy="250"/>
              <a:chOff x="3146" y="778"/>
              <a:chExt cx="166" cy="250"/>
            </a:xfrm>
          </p:grpSpPr>
          <p:sp>
            <p:nvSpPr>
              <p:cNvPr id="20606" name="Text Box 15">
                <a:extLst>
                  <a:ext uri="{FF2B5EF4-FFF2-40B4-BE49-F238E27FC236}">
                    <a16:creationId xmlns:a16="http://schemas.microsoft.com/office/drawing/2014/main" id="{7DA4EA9A-EA7A-468D-AE10-2803ADB4FB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46" y="778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1</a:t>
                </a:r>
              </a:p>
            </p:txBody>
          </p:sp>
          <p:sp>
            <p:nvSpPr>
              <p:cNvPr id="20607" name="Line 16">
                <a:extLst>
                  <a:ext uri="{FF2B5EF4-FFF2-40B4-BE49-F238E27FC236}">
                    <a16:creationId xmlns:a16="http://schemas.microsoft.com/office/drawing/2014/main" id="{16F640D6-3968-4C98-B671-3ADACEA5E1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81" y="903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20608" name="Text Box 17">
                <a:extLst>
                  <a:ext uri="{FF2B5EF4-FFF2-40B4-BE49-F238E27FC236}">
                    <a16:creationId xmlns:a16="http://schemas.microsoft.com/office/drawing/2014/main" id="{62B1ABFF-DF91-4430-A38E-89C2292F64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47" y="864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20486" name="Group 42">
            <a:extLst>
              <a:ext uri="{FF2B5EF4-FFF2-40B4-BE49-F238E27FC236}">
                <a16:creationId xmlns:a16="http://schemas.microsoft.com/office/drawing/2014/main" id="{3B1170A4-3760-4840-B0F0-F2E922B131F3}"/>
              </a:ext>
            </a:extLst>
          </p:cNvPr>
          <p:cNvGrpSpPr>
            <a:grpSpLocks/>
          </p:cNvGrpSpPr>
          <p:nvPr/>
        </p:nvGrpSpPr>
        <p:grpSpPr bwMode="auto">
          <a:xfrm>
            <a:off x="669925" y="2278063"/>
            <a:ext cx="1343025" cy="495300"/>
            <a:chOff x="295" y="1320"/>
            <a:chExt cx="846" cy="312"/>
          </a:xfrm>
        </p:grpSpPr>
        <p:sp>
          <p:nvSpPr>
            <p:cNvPr id="20599" name="Text Box 19">
              <a:extLst>
                <a:ext uri="{FF2B5EF4-FFF2-40B4-BE49-F238E27FC236}">
                  <a16:creationId xmlns:a16="http://schemas.microsoft.com/office/drawing/2014/main" id="{8E716CF8-2D54-4A09-BF91-9BB0639C8A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" y="1344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2) 1000</a:t>
              </a:r>
            </a:p>
          </p:txBody>
        </p:sp>
        <p:grpSp>
          <p:nvGrpSpPr>
            <p:cNvPr id="20600" name="Group 20">
              <a:extLst>
                <a:ext uri="{FF2B5EF4-FFF2-40B4-BE49-F238E27FC236}">
                  <a16:creationId xmlns:a16="http://schemas.microsoft.com/office/drawing/2014/main" id="{CC8BD956-8752-4B7D-AEB7-8EC5C07D38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75" y="1320"/>
              <a:ext cx="166" cy="250"/>
              <a:chOff x="3146" y="778"/>
              <a:chExt cx="166" cy="250"/>
            </a:xfrm>
          </p:grpSpPr>
          <p:sp>
            <p:nvSpPr>
              <p:cNvPr id="20601" name="Text Box 21">
                <a:extLst>
                  <a:ext uri="{FF2B5EF4-FFF2-40B4-BE49-F238E27FC236}">
                    <a16:creationId xmlns:a16="http://schemas.microsoft.com/office/drawing/2014/main" id="{30BFE11B-36DB-40A9-B4F2-769BD3FA70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46" y="778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2</a:t>
                </a:r>
              </a:p>
            </p:txBody>
          </p:sp>
          <p:sp>
            <p:nvSpPr>
              <p:cNvPr id="20602" name="Line 22">
                <a:extLst>
                  <a:ext uri="{FF2B5EF4-FFF2-40B4-BE49-F238E27FC236}">
                    <a16:creationId xmlns:a16="http://schemas.microsoft.com/office/drawing/2014/main" id="{D03E851C-9150-4452-96CB-B1AB345E32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81" y="903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20603" name="Text Box 23">
                <a:extLst>
                  <a:ext uri="{FF2B5EF4-FFF2-40B4-BE49-F238E27FC236}">
                    <a16:creationId xmlns:a16="http://schemas.microsoft.com/office/drawing/2014/main" id="{6F05799E-BA03-4709-8F91-2A155A315D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47" y="864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20487" name="Group 41">
            <a:extLst>
              <a:ext uri="{FF2B5EF4-FFF2-40B4-BE49-F238E27FC236}">
                <a16:creationId xmlns:a16="http://schemas.microsoft.com/office/drawing/2014/main" id="{212CCCC8-1B49-4A34-8D76-78DEF7FC8EC3}"/>
              </a:ext>
            </a:extLst>
          </p:cNvPr>
          <p:cNvGrpSpPr>
            <a:grpSpLocks/>
          </p:cNvGrpSpPr>
          <p:nvPr/>
        </p:nvGrpSpPr>
        <p:grpSpPr bwMode="auto">
          <a:xfrm>
            <a:off x="669925" y="3252788"/>
            <a:ext cx="911225" cy="468312"/>
            <a:chOff x="295" y="1955"/>
            <a:chExt cx="574" cy="295"/>
          </a:xfrm>
        </p:grpSpPr>
        <p:sp>
          <p:nvSpPr>
            <p:cNvPr id="20594" name="Text Box 24">
              <a:extLst>
                <a:ext uri="{FF2B5EF4-FFF2-40B4-BE49-F238E27FC236}">
                  <a16:creationId xmlns:a16="http://schemas.microsoft.com/office/drawing/2014/main" id="{0EE0A8B5-24D4-417C-8CD9-2E766E200A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" y="1962"/>
              <a:ext cx="4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3) 8</a:t>
              </a:r>
              <a:r>
                <a:rPr lang="en-GB" altLang="en-US" sz="2400" baseline="30000">
                  <a:solidFill>
                    <a:srgbClr val="010066"/>
                  </a:solidFill>
                </a:rPr>
                <a:t>-</a:t>
              </a:r>
            </a:p>
          </p:txBody>
        </p:sp>
        <p:grpSp>
          <p:nvGrpSpPr>
            <p:cNvPr id="20595" name="Group 25">
              <a:extLst>
                <a:ext uri="{FF2B5EF4-FFF2-40B4-BE49-F238E27FC236}">
                  <a16:creationId xmlns:a16="http://schemas.microsoft.com/office/drawing/2014/main" id="{51446011-6888-4B36-87DD-664589A40D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3" y="1955"/>
              <a:ext cx="166" cy="250"/>
              <a:chOff x="3146" y="778"/>
              <a:chExt cx="166" cy="250"/>
            </a:xfrm>
          </p:grpSpPr>
          <p:sp>
            <p:nvSpPr>
              <p:cNvPr id="20596" name="Text Box 26">
                <a:extLst>
                  <a:ext uri="{FF2B5EF4-FFF2-40B4-BE49-F238E27FC236}">
                    <a16:creationId xmlns:a16="http://schemas.microsoft.com/office/drawing/2014/main" id="{B13A6F08-D7F3-4F4A-BD2E-37F4FFB719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46" y="778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1</a:t>
                </a:r>
              </a:p>
            </p:txBody>
          </p:sp>
          <p:sp>
            <p:nvSpPr>
              <p:cNvPr id="20597" name="Line 27">
                <a:extLst>
                  <a:ext uri="{FF2B5EF4-FFF2-40B4-BE49-F238E27FC236}">
                    <a16:creationId xmlns:a16="http://schemas.microsoft.com/office/drawing/2014/main" id="{FE1E7F78-FD08-423E-9A0A-13B17C668D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81" y="903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20598" name="Text Box 28">
                <a:extLst>
                  <a:ext uri="{FF2B5EF4-FFF2-40B4-BE49-F238E27FC236}">
                    <a16:creationId xmlns:a16="http://schemas.microsoft.com/office/drawing/2014/main" id="{9F823A56-9C0A-4D1C-9F40-3DBF02D609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47" y="864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20488" name="Group 39">
            <a:extLst>
              <a:ext uri="{FF2B5EF4-FFF2-40B4-BE49-F238E27FC236}">
                <a16:creationId xmlns:a16="http://schemas.microsoft.com/office/drawing/2014/main" id="{54CD87F3-41DF-4633-A0AE-5858F4DA533D}"/>
              </a:ext>
            </a:extLst>
          </p:cNvPr>
          <p:cNvGrpSpPr>
            <a:grpSpLocks/>
          </p:cNvGrpSpPr>
          <p:nvPr/>
        </p:nvGrpSpPr>
        <p:grpSpPr bwMode="auto">
          <a:xfrm>
            <a:off x="669925" y="4200525"/>
            <a:ext cx="1079500" cy="468313"/>
            <a:chOff x="295" y="2545"/>
            <a:chExt cx="680" cy="295"/>
          </a:xfrm>
        </p:grpSpPr>
        <p:sp>
          <p:nvSpPr>
            <p:cNvPr id="20589" name="Text Box 29">
              <a:extLst>
                <a:ext uri="{FF2B5EF4-FFF2-40B4-BE49-F238E27FC236}">
                  <a16:creationId xmlns:a16="http://schemas.microsoft.com/office/drawing/2014/main" id="{C34C3D34-7B2A-4BF8-A3B3-C4AE4A9715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" y="2552"/>
              <a:ext cx="59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4) 64</a:t>
              </a:r>
              <a:r>
                <a:rPr lang="en-GB" altLang="en-US" sz="2400" baseline="30000">
                  <a:solidFill>
                    <a:srgbClr val="010066"/>
                  </a:solidFill>
                </a:rPr>
                <a:t>-</a:t>
              </a:r>
            </a:p>
          </p:txBody>
        </p:sp>
        <p:grpSp>
          <p:nvGrpSpPr>
            <p:cNvPr id="20590" name="Group 30">
              <a:extLst>
                <a:ext uri="{FF2B5EF4-FFF2-40B4-BE49-F238E27FC236}">
                  <a16:creationId xmlns:a16="http://schemas.microsoft.com/office/drawing/2014/main" id="{8E2CDA19-8B62-4594-A14E-721F11FAA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9" y="2545"/>
              <a:ext cx="166" cy="250"/>
              <a:chOff x="3146" y="778"/>
              <a:chExt cx="166" cy="250"/>
            </a:xfrm>
          </p:grpSpPr>
          <p:sp>
            <p:nvSpPr>
              <p:cNvPr id="20591" name="Text Box 31">
                <a:extLst>
                  <a:ext uri="{FF2B5EF4-FFF2-40B4-BE49-F238E27FC236}">
                    <a16:creationId xmlns:a16="http://schemas.microsoft.com/office/drawing/2014/main" id="{B0D57547-F77B-40F9-A80B-B0C072AD65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46" y="778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2</a:t>
                </a:r>
              </a:p>
            </p:txBody>
          </p:sp>
          <p:sp>
            <p:nvSpPr>
              <p:cNvPr id="20592" name="Line 32">
                <a:extLst>
                  <a:ext uri="{FF2B5EF4-FFF2-40B4-BE49-F238E27FC236}">
                    <a16:creationId xmlns:a16="http://schemas.microsoft.com/office/drawing/2014/main" id="{4105A5DC-B8BD-411A-B0FC-0D3CD5A941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81" y="903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20593" name="Text Box 33">
                <a:extLst>
                  <a:ext uri="{FF2B5EF4-FFF2-40B4-BE49-F238E27FC236}">
                    <a16:creationId xmlns:a16="http://schemas.microsoft.com/office/drawing/2014/main" id="{22C7298C-FD5D-43F8-B5D9-513E0E77E5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47" y="864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20489" name="Group 40">
            <a:extLst>
              <a:ext uri="{FF2B5EF4-FFF2-40B4-BE49-F238E27FC236}">
                <a16:creationId xmlns:a16="http://schemas.microsoft.com/office/drawing/2014/main" id="{EED5512A-8747-4D99-ABB0-45C8FCA790BE}"/>
              </a:ext>
            </a:extLst>
          </p:cNvPr>
          <p:cNvGrpSpPr>
            <a:grpSpLocks/>
          </p:cNvGrpSpPr>
          <p:nvPr/>
        </p:nvGrpSpPr>
        <p:grpSpPr bwMode="auto">
          <a:xfrm>
            <a:off x="669925" y="5148263"/>
            <a:ext cx="863600" cy="495300"/>
            <a:chOff x="295" y="3118"/>
            <a:chExt cx="544" cy="312"/>
          </a:xfrm>
        </p:grpSpPr>
        <p:sp>
          <p:nvSpPr>
            <p:cNvPr id="20584" name="Text Box 34">
              <a:extLst>
                <a:ext uri="{FF2B5EF4-FFF2-40B4-BE49-F238E27FC236}">
                  <a16:creationId xmlns:a16="http://schemas.microsoft.com/office/drawing/2014/main" id="{69D7531D-B182-4124-8D0A-3F971D8665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" y="3142"/>
              <a:ext cx="4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5) 4</a:t>
              </a:r>
            </a:p>
          </p:txBody>
        </p:sp>
        <p:grpSp>
          <p:nvGrpSpPr>
            <p:cNvPr id="20585" name="Group 35">
              <a:extLst>
                <a:ext uri="{FF2B5EF4-FFF2-40B4-BE49-F238E27FC236}">
                  <a16:creationId xmlns:a16="http://schemas.microsoft.com/office/drawing/2014/main" id="{382C7D45-70DF-4EDF-9ED4-A8FCF9591B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3" y="3118"/>
              <a:ext cx="166" cy="250"/>
              <a:chOff x="3146" y="778"/>
              <a:chExt cx="166" cy="250"/>
            </a:xfrm>
          </p:grpSpPr>
          <p:sp>
            <p:nvSpPr>
              <p:cNvPr id="20586" name="Text Box 36">
                <a:extLst>
                  <a:ext uri="{FF2B5EF4-FFF2-40B4-BE49-F238E27FC236}">
                    <a16:creationId xmlns:a16="http://schemas.microsoft.com/office/drawing/2014/main" id="{F891C71D-47E7-42DF-BCDD-6D8F4FF276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46" y="778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5</a:t>
                </a:r>
              </a:p>
            </p:txBody>
          </p:sp>
          <p:sp>
            <p:nvSpPr>
              <p:cNvPr id="20587" name="Line 37">
                <a:extLst>
                  <a:ext uri="{FF2B5EF4-FFF2-40B4-BE49-F238E27FC236}">
                    <a16:creationId xmlns:a16="http://schemas.microsoft.com/office/drawing/2014/main" id="{35D17484-7D49-4C13-B4A3-C345900CB0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81" y="903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20588" name="Text Box 38">
                <a:extLst>
                  <a:ext uri="{FF2B5EF4-FFF2-40B4-BE49-F238E27FC236}">
                    <a16:creationId xmlns:a16="http://schemas.microsoft.com/office/drawing/2014/main" id="{F99E759C-C21D-40A4-9679-C6259FA4E1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47" y="864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2</a:t>
                </a:r>
              </a:p>
            </p:txBody>
          </p:sp>
        </p:grpSp>
      </p:grpSp>
      <p:sp>
        <p:nvSpPr>
          <p:cNvPr id="46131" name="Text Box 51">
            <a:extLst>
              <a:ext uri="{FF2B5EF4-FFF2-40B4-BE49-F238E27FC236}">
                <a16:creationId xmlns:a16="http://schemas.microsoft.com/office/drawing/2014/main" id="{6F8146B5-2690-4A6A-80C7-776DF5BD7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3475" y="1341438"/>
            <a:ext cx="952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r>
              <a:rPr lang="en-GB" altLang="en-US" sz="2400">
                <a:solidFill>
                  <a:srgbClr val="010066"/>
                </a:solidFill>
                <a:cs typeface="Times New Roman" panose="02020603050405020304" pitchFamily="18" charset="0"/>
              </a:rPr>
              <a:t>49 =</a:t>
            </a:r>
          </a:p>
        </p:txBody>
      </p:sp>
      <p:grpSp>
        <p:nvGrpSpPr>
          <p:cNvPr id="12" name="Group 158">
            <a:extLst>
              <a:ext uri="{FF2B5EF4-FFF2-40B4-BE49-F238E27FC236}">
                <a16:creationId xmlns:a16="http://schemas.microsoft.com/office/drawing/2014/main" id="{0FCFA453-B83E-43AC-9FEC-32E2E11D964F}"/>
              </a:ext>
            </a:extLst>
          </p:cNvPr>
          <p:cNvGrpSpPr>
            <a:grpSpLocks/>
          </p:cNvGrpSpPr>
          <p:nvPr/>
        </p:nvGrpSpPr>
        <p:grpSpPr bwMode="auto">
          <a:xfrm>
            <a:off x="2730500" y="1341438"/>
            <a:ext cx="1033463" cy="457200"/>
            <a:chOff x="1720" y="845"/>
            <a:chExt cx="651" cy="288"/>
          </a:xfrm>
        </p:grpSpPr>
        <p:grpSp>
          <p:nvGrpSpPr>
            <p:cNvPr id="20577" name="Group 50">
              <a:extLst>
                <a:ext uri="{FF2B5EF4-FFF2-40B4-BE49-F238E27FC236}">
                  <a16:creationId xmlns:a16="http://schemas.microsoft.com/office/drawing/2014/main" id="{ED218BE4-B963-4516-AC9D-CF1D160B01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0" y="845"/>
              <a:ext cx="423" cy="288"/>
              <a:chOff x="1641" y="845"/>
              <a:chExt cx="423" cy="288"/>
            </a:xfrm>
          </p:grpSpPr>
          <p:sp>
            <p:nvSpPr>
              <p:cNvPr id="20579" name="Text Box 45">
                <a:extLst>
                  <a:ext uri="{FF2B5EF4-FFF2-40B4-BE49-F238E27FC236}">
                    <a16:creationId xmlns:a16="http://schemas.microsoft.com/office/drawing/2014/main" id="{4EF35DCD-D84B-4A6E-BBA7-CAAF54F237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41" y="845"/>
                <a:ext cx="33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49</a:t>
                </a:r>
              </a:p>
            </p:txBody>
          </p:sp>
          <p:grpSp>
            <p:nvGrpSpPr>
              <p:cNvPr id="20580" name="Group 46">
                <a:extLst>
                  <a:ext uri="{FF2B5EF4-FFF2-40B4-BE49-F238E27FC236}">
                    <a16:creationId xmlns:a16="http://schemas.microsoft.com/office/drawing/2014/main" id="{55EB68B3-34A0-4CF8-A355-5EDC28F5D95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98" y="855"/>
                <a:ext cx="166" cy="250"/>
                <a:chOff x="3146" y="778"/>
                <a:chExt cx="166" cy="250"/>
              </a:xfrm>
            </p:grpSpPr>
            <p:sp>
              <p:nvSpPr>
                <p:cNvPr id="20581" name="Text Box 47">
                  <a:extLst>
                    <a:ext uri="{FF2B5EF4-FFF2-40B4-BE49-F238E27FC236}">
                      <a16:creationId xmlns:a16="http://schemas.microsoft.com/office/drawing/2014/main" id="{92BC56C3-0174-4748-BC19-3A933F86959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146" y="778"/>
                  <a:ext cx="165" cy="1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sz="1100" b="1">
                      <a:solidFill>
                        <a:srgbClr val="010066"/>
                      </a:solidFill>
                    </a:rPr>
                    <a:t>1</a:t>
                  </a:r>
                </a:p>
              </p:txBody>
            </p:sp>
            <p:sp>
              <p:nvSpPr>
                <p:cNvPr id="20582" name="Line 48">
                  <a:extLst>
                    <a:ext uri="{FF2B5EF4-FFF2-40B4-BE49-F238E27FC236}">
                      <a16:creationId xmlns:a16="http://schemas.microsoft.com/office/drawing/2014/main" id="{AE1E4721-760D-4471-91E8-E7803F14C5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81" y="903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GB"/>
                </a:p>
              </p:txBody>
            </p:sp>
            <p:sp>
              <p:nvSpPr>
                <p:cNvPr id="20583" name="Text Box 49">
                  <a:extLst>
                    <a:ext uri="{FF2B5EF4-FFF2-40B4-BE49-F238E27FC236}">
                      <a16:creationId xmlns:a16="http://schemas.microsoft.com/office/drawing/2014/main" id="{F1C92EFB-2C50-435C-9E59-2ED73D72919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147" y="864"/>
                  <a:ext cx="165" cy="1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sz="1100" b="1">
                      <a:solidFill>
                        <a:srgbClr val="010066"/>
                      </a:solidFill>
                    </a:rPr>
                    <a:t>2</a:t>
                  </a:r>
                </a:p>
              </p:txBody>
            </p:sp>
          </p:grpSp>
        </p:grpSp>
        <p:sp>
          <p:nvSpPr>
            <p:cNvPr id="20578" name="Rectangle 52">
              <a:extLst>
                <a:ext uri="{FF2B5EF4-FFF2-40B4-BE49-F238E27FC236}">
                  <a16:creationId xmlns:a16="http://schemas.microsoft.com/office/drawing/2014/main" id="{9B75651F-3BAF-46B7-A0C3-DE3B968FE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3" y="845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=</a:t>
              </a:r>
            </a:p>
          </p:txBody>
        </p:sp>
      </p:grpSp>
      <p:sp>
        <p:nvSpPr>
          <p:cNvPr id="46133" name="Text Box 53">
            <a:extLst>
              <a:ext uri="{FF2B5EF4-FFF2-40B4-BE49-F238E27FC236}">
                <a16:creationId xmlns:a16="http://schemas.microsoft.com/office/drawing/2014/main" id="{80E3D00B-6100-41CF-8534-CAD1F8A90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2950" y="134143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7</a:t>
            </a:r>
          </a:p>
        </p:txBody>
      </p:sp>
      <p:sp>
        <p:nvSpPr>
          <p:cNvPr id="46140" name="Text Box 60">
            <a:extLst>
              <a:ext uri="{FF2B5EF4-FFF2-40B4-BE49-F238E27FC236}">
                <a16:creationId xmlns:a16="http://schemas.microsoft.com/office/drawing/2014/main" id="{D9C87847-37A6-4E91-A45C-751F9B2D2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7963" y="2278063"/>
            <a:ext cx="1720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  <a:cs typeface="Times New Roman" panose="02020603050405020304" pitchFamily="18" charset="0"/>
              </a:rPr>
              <a:t>(</a:t>
            </a:r>
            <a:r>
              <a:rPr lang="en-GB" altLang="en-US" sz="2400" baseline="30000">
                <a:solidFill>
                  <a:srgbClr val="010066"/>
                </a:solidFill>
                <a:cs typeface="Times New Roman" panose="02020603050405020304" pitchFamily="18" charset="0"/>
              </a:rPr>
              <a:t>3</a:t>
            </a:r>
            <a:r>
              <a:rPr lang="en-GB" altLang="en-US" sz="240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r>
              <a:rPr lang="en-GB" altLang="en-US" sz="2400">
                <a:solidFill>
                  <a:srgbClr val="010066"/>
                </a:solidFill>
                <a:cs typeface="Times New Roman" panose="02020603050405020304" pitchFamily="18" charset="0"/>
              </a:rPr>
              <a:t>1000)</a:t>
            </a:r>
            <a:r>
              <a:rPr lang="en-GB" altLang="en-US" sz="2400" baseline="30000">
                <a:solidFill>
                  <a:srgbClr val="010066"/>
                </a:solidFill>
                <a:cs typeface="Times New Roman" panose="02020603050405020304" pitchFamily="18" charset="0"/>
              </a:rPr>
              <a:t>2</a:t>
            </a:r>
            <a:r>
              <a:rPr lang="en-GB" altLang="en-US" sz="2400">
                <a:solidFill>
                  <a:srgbClr val="010066"/>
                </a:solidFill>
                <a:cs typeface="Times New Roman" panose="02020603050405020304" pitchFamily="18" charset="0"/>
              </a:rPr>
              <a:t> =</a:t>
            </a:r>
          </a:p>
        </p:txBody>
      </p:sp>
      <p:grpSp>
        <p:nvGrpSpPr>
          <p:cNvPr id="15" name="Group 150">
            <a:extLst>
              <a:ext uri="{FF2B5EF4-FFF2-40B4-BE49-F238E27FC236}">
                <a16:creationId xmlns:a16="http://schemas.microsoft.com/office/drawing/2014/main" id="{3CA347C6-DB95-4B3C-9ADC-24F09ECFCEF1}"/>
              </a:ext>
            </a:extLst>
          </p:cNvPr>
          <p:cNvGrpSpPr>
            <a:grpSpLocks/>
          </p:cNvGrpSpPr>
          <p:nvPr/>
        </p:nvGrpSpPr>
        <p:grpSpPr bwMode="auto">
          <a:xfrm>
            <a:off x="2730500" y="2278063"/>
            <a:ext cx="1377950" cy="457200"/>
            <a:chOff x="1791" y="1459"/>
            <a:chExt cx="868" cy="288"/>
          </a:xfrm>
        </p:grpSpPr>
        <p:sp>
          <p:nvSpPr>
            <p:cNvPr id="20571" name="Text Box 55">
              <a:extLst>
                <a:ext uri="{FF2B5EF4-FFF2-40B4-BE49-F238E27FC236}">
                  <a16:creationId xmlns:a16="http://schemas.microsoft.com/office/drawing/2014/main" id="{ED3ED1B1-C35F-4CD4-BE4B-798ED6445F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1" y="1459"/>
              <a:ext cx="5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1000</a:t>
              </a:r>
            </a:p>
          </p:txBody>
        </p:sp>
        <p:grpSp>
          <p:nvGrpSpPr>
            <p:cNvPr id="20572" name="Group 56">
              <a:extLst>
                <a:ext uri="{FF2B5EF4-FFF2-40B4-BE49-F238E27FC236}">
                  <a16:creationId xmlns:a16="http://schemas.microsoft.com/office/drawing/2014/main" id="{D393A0E1-B785-47E5-919D-DB3A8F5AE1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5" y="1469"/>
              <a:ext cx="166" cy="250"/>
              <a:chOff x="3146" y="778"/>
              <a:chExt cx="166" cy="250"/>
            </a:xfrm>
          </p:grpSpPr>
          <p:sp>
            <p:nvSpPr>
              <p:cNvPr id="20574" name="Text Box 57">
                <a:extLst>
                  <a:ext uri="{FF2B5EF4-FFF2-40B4-BE49-F238E27FC236}">
                    <a16:creationId xmlns:a16="http://schemas.microsoft.com/office/drawing/2014/main" id="{EB838A24-4775-4015-9886-5888C8624C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46" y="778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2</a:t>
                </a:r>
              </a:p>
            </p:txBody>
          </p:sp>
          <p:sp>
            <p:nvSpPr>
              <p:cNvPr id="20575" name="Line 58">
                <a:extLst>
                  <a:ext uri="{FF2B5EF4-FFF2-40B4-BE49-F238E27FC236}">
                    <a16:creationId xmlns:a16="http://schemas.microsoft.com/office/drawing/2014/main" id="{2765E92F-0482-4837-A958-E684FD6F2D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81" y="903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20576" name="Text Box 59">
                <a:extLst>
                  <a:ext uri="{FF2B5EF4-FFF2-40B4-BE49-F238E27FC236}">
                    <a16:creationId xmlns:a16="http://schemas.microsoft.com/office/drawing/2014/main" id="{0AA79419-4F04-4798-8A1B-7080555C04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47" y="864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3</a:t>
                </a:r>
              </a:p>
            </p:txBody>
          </p:sp>
        </p:grpSp>
        <p:sp>
          <p:nvSpPr>
            <p:cNvPr id="20573" name="Rectangle 61">
              <a:extLst>
                <a:ext uri="{FF2B5EF4-FFF2-40B4-BE49-F238E27FC236}">
                  <a16:creationId xmlns:a16="http://schemas.microsoft.com/office/drawing/2014/main" id="{3DE57E6C-A78F-47B6-BA19-06C80E9E10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1" y="1459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=</a:t>
              </a:r>
            </a:p>
          </p:txBody>
        </p:sp>
      </p:grpSp>
      <p:sp>
        <p:nvSpPr>
          <p:cNvPr id="46142" name="Text Box 62">
            <a:extLst>
              <a:ext uri="{FF2B5EF4-FFF2-40B4-BE49-F238E27FC236}">
                <a16:creationId xmlns:a16="http://schemas.microsoft.com/office/drawing/2014/main" id="{DCCB7485-CE7C-468C-9D46-D73048200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0863" y="2278063"/>
            <a:ext cx="898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10</a:t>
            </a:r>
            <a:r>
              <a:rPr lang="en-GB" altLang="en-US" sz="2400" baseline="30000">
                <a:solidFill>
                  <a:srgbClr val="010066"/>
                </a:solidFill>
              </a:rPr>
              <a:t>2</a:t>
            </a:r>
            <a:r>
              <a:rPr lang="en-GB" altLang="en-US" sz="2400">
                <a:solidFill>
                  <a:srgbClr val="010066"/>
                </a:solidFill>
              </a:rPr>
              <a:t> =</a:t>
            </a:r>
          </a:p>
        </p:txBody>
      </p:sp>
      <p:sp>
        <p:nvSpPr>
          <p:cNvPr id="46143" name="Rectangle 63">
            <a:extLst>
              <a:ext uri="{FF2B5EF4-FFF2-40B4-BE49-F238E27FC236}">
                <a16:creationId xmlns:a16="http://schemas.microsoft.com/office/drawing/2014/main" id="{DBFE8001-501D-4787-B938-98D4756EC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75" y="2278063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100</a:t>
            </a:r>
          </a:p>
        </p:txBody>
      </p:sp>
      <p:grpSp>
        <p:nvGrpSpPr>
          <p:cNvPr id="17" name="Group 154">
            <a:extLst>
              <a:ext uri="{FF2B5EF4-FFF2-40B4-BE49-F238E27FC236}">
                <a16:creationId xmlns:a16="http://schemas.microsoft.com/office/drawing/2014/main" id="{E8ED4A7C-E141-4A11-9B1B-AF9F3710C5E0}"/>
              </a:ext>
            </a:extLst>
          </p:cNvPr>
          <p:cNvGrpSpPr>
            <a:grpSpLocks/>
          </p:cNvGrpSpPr>
          <p:nvPr/>
        </p:nvGrpSpPr>
        <p:grpSpPr bwMode="auto">
          <a:xfrm>
            <a:off x="2730500" y="3254375"/>
            <a:ext cx="917575" cy="468313"/>
            <a:chOff x="1716" y="2069"/>
            <a:chExt cx="578" cy="295"/>
          </a:xfrm>
        </p:grpSpPr>
        <p:grpSp>
          <p:nvGrpSpPr>
            <p:cNvPr id="20564" name="Group 71">
              <a:extLst>
                <a:ext uri="{FF2B5EF4-FFF2-40B4-BE49-F238E27FC236}">
                  <a16:creationId xmlns:a16="http://schemas.microsoft.com/office/drawing/2014/main" id="{CF5E4EB8-7C83-4CF5-B7AA-48C4207B76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6" y="2069"/>
              <a:ext cx="348" cy="295"/>
              <a:chOff x="1716" y="2024"/>
              <a:chExt cx="348" cy="295"/>
            </a:xfrm>
          </p:grpSpPr>
          <p:sp>
            <p:nvSpPr>
              <p:cNvPr id="20566" name="Text Box 65">
                <a:extLst>
                  <a:ext uri="{FF2B5EF4-FFF2-40B4-BE49-F238E27FC236}">
                    <a16:creationId xmlns:a16="http://schemas.microsoft.com/office/drawing/2014/main" id="{890C4398-2765-4A90-B180-689DD87FD1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16" y="2031"/>
                <a:ext cx="26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8</a:t>
                </a:r>
                <a:r>
                  <a:rPr lang="en-GB" altLang="en-US" sz="2400" baseline="30000">
                    <a:solidFill>
                      <a:srgbClr val="010066"/>
                    </a:solidFill>
                  </a:rPr>
                  <a:t>-</a:t>
                </a:r>
              </a:p>
            </p:txBody>
          </p:sp>
          <p:grpSp>
            <p:nvGrpSpPr>
              <p:cNvPr id="20567" name="Group 66">
                <a:extLst>
                  <a:ext uri="{FF2B5EF4-FFF2-40B4-BE49-F238E27FC236}">
                    <a16:creationId xmlns:a16="http://schemas.microsoft.com/office/drawing/2014/main" id="{0EE9DD21-4580-4F8A-B90F-47F2AA3A9E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98" y="2024"/>
                <a:ext cx="166" cy="250"/>
                <a:chOff x="3146" y="778"/>
                <a:chExt cx="166" cy="250"/>
              </a:xfrm>
            </p:grpSpPr>
            <p:sp>
              <p:nvSpPr>
                <p:cNvPr id="20568" name="Text Box 67">
                  <a:extLst>
                    <a:ext uri="{FF2B5EF4-FFF2-40B4-BE49-F238E27FC236}">
                      <a16:creationId xmlns:a16="http://schemas.microsoft.com/office/drawing/2014/main" id="{3FE9FE26-2F5B-4D76-B730-31CEEEF3058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146" y="778"/>
                  <a:ext cx="165" cy="1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sz="1100" b="1">
                      <a:solidFill>
                        <a:srgbClr val="010066"/>
                      </a:solidFill>
                    </a:rPr>
                    <a:t>1</a:t>
                  </a:r>
                </a:p>
              </p:txBody>
            </p:sp>
            <p:sp>
              <p:nvSpPr>
                <p:cNvPr id="20569" name="Line 68">
                  <a:extLst>
                    <a:ext uri="{FF2B5EF4-FFF2-40B4-BE49-F238E27FC236}">
                      <a16:creationId xmlns:a16="http://schemas.microsoft.com/office/drawing/2014/main" id="{2EE0D5BA-AB47-4A0C-8423-43127DF2BE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81" y="903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GB"/>
                </a:p>
              </p:txBody>
            </p:sp>
            <p:sp>
              <p:nvSpPr>
                <p:cNvPr id="20570" name="Text Box 69">
                  <a:extLst>
                    <a:ext uri="{FF2B5EF4-FFF2-40B4-BE49-F238E27FC236}">
                      <a16:creationId xmlns:a16="http://schemas.microsoft.com/office/drawing/2014/main" id="{33CCECE1-FC88-464C-8554-36F2DC7640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147" y="864"/>
                  <a:ext cx="165" cy="1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sz="1100" b="1">
                      <a:solidFill>
                        <a:srgbClr val="010066"/>
                      </a:solidFill>
                    </a:rPr>
                    <a:t>3</a:t>
                  </a:r>
                </a:p>
              </p:txBody>
            </p:sp>
          </p:grpSp>
        </p:grpSp>
        <p:sp>
          <p:nvSpPr>
            <p:cNvPr id="20565" name="Rectangle 70">
              <a:extLst>
                <a:ext uri="{FF2B5EF4-FFF2-40B4-BE49-F238E27FC236}">
                  <a16:creationId xmlns:a16="http://schemas.microsoft.com/office/drawing/2014/main" id="{D472B5EB-7201-4DC0-8569-A2E36FD387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6" y="2072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=</a:t>
              </a:r>
            </a:p>
          </p:txBody>
        </p:sp>
      </p:grpSp>
      <p:grpSp>
        <p:nvGrpSpPr>
          <p:cNvPr id="20" name="Group 97">
            <a:extLst>
              <a:ext uri="{FF2B5EF4-FFF2-40B4-BE49-F238E27FC236}">
                <a16:creationId xmlns:a16="http://schemas.microsoft.com/office/drawing/2014/main" id="{EB490F1E-B7DA-4DEB-9138-688CED38AF98}"/>
              </a:ext>
            </a:extLst>
          </p:cNvPr>
          <p:cNvGrpSpPr>
            <a:grpSpLocks/>
          </p:cNvGrpSpPr>
          <p:nvPr/>
        </p:nvGrpSpPr>
        <p:grpSpPr bwMode="auto">
          <a:xfrm>
            <a:off x="3652838" y="3048000"/>
            <a:ext cx="847725" cy="881063"/>
            <a:chOff x="2297" y="1939"/>
            <a:chExt cx="534" cy="555"/>
          </a:xfrm>
        </p:grpSpPr>
        <p:grpSp>
          <p:nvGrpSpPr>
            <p:cNvPr id="20554" name="Group 94">
              <a:extLst>
                <a:ext uri="{FF2B5EF4-FFF2-40B4-BE49-F238E27FC236}">
                  <a16:creationId xmlns:a16="http://schemas.microsoft.com/office/drawing/2014/main" id="{3597D912-C9AE-44F6-AB01-F14BBA299F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97" y="1939"/>
              <a:ext cx="303" cy="555"/>
              <a:chOff x="2214" y="1945"/>
              <a:chExt cx="303" cy="555"/>
            </a:xfrm>
          </p:grpSpPr>
          <p:sp>
            <p:nvSpPr>
              <p:cNvPr id="20556" name="Text Box 72">
                <a:extLst>
                  <a:ext uri="{FF2B5EF4-FFF2-40B4-BE49-F238E27FC236}">
                    <a16:creationId xmlns:a16="http://schemas.microsoft.com/office/drawing/2014/main" id="{3C76C14F-2DF8-46B6-8154-B206A14D30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4" y="1945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1</a:t>
                </a:r>
              </a:p>
            </p:txBody>
          </p:sp>
          <p:sp>
            <p:nvSpPr>
              <p:cNvPr id="20557" name="Line 73">
                <a:extLst>
                  <a:ext uri="{FF2B5EF4-FFF2-40B4-BE49-F238E27FC236}">
                    <a16:creationId xmlns:a16="http://schemas.microsoft.com/office/drawing/2014/main" id="{1FC1A12C-BC23-40A1-9BC6-26DDB4F6D1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0" y="2219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20558" name="Group 80">
                <a:extLst>
                  <a:ext uri="{FF2B5EF4-FFF2-40B4-BE49-F238E27FC236}">
                    <a16:creationId xmlns:a16="http://schemas.microsoft.com/office/drawing/2014/main" id="{C809F9E7-D662-4BE4-B033-271116C410F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14" y="2205"/>
                <a:ext cx="303" cy="295"/>
                <a:chOff x="2305" y="2205"/>
                <a:chExt cx="303" cy="295"/>
              </a:xfrm>
            </p:grpSpPr>
            <p:sp>
              <p:nvSpPr>
                <p:cNvPr id="20559" name="Text Box 75">
                  <a:extLst>
                    <a:ext uri="{FF2B5EF4-FFF2-40B4-BE49-F238E27FC236}">
                      <a16:creationId xmlns:a16="http://schemas.microsoft.com/office/drawing/2014/main" id="{92A5419A-4A05-4F3C-81F4-E948A2E0F31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05" y="2212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sz="2400">
                      <a:solidFill>
                        <a:srgbClr val="010066"/>
                      </a:solidFill>
                    </a:rPr>
                    <a:t>8</a:t>
                  </a:r>
                  <a:endParaRPr lang="en-GB" altLang="en-US" sz="2400" baseline="30000">
                    <a:solidFill>
                      <a:srgbClr val="010066"/>
                    </a:solidFill>
                  </a:endParaRPr>
                </a:p>
              </p:txBody>
            </p:sp>
            <p:grpSp>
              <p:nvGrpSpPr>
                <p:cNvPr id="20560" name="Group 76">
                  <a:extLst>
                    <a:ext uri="{FF2B5EF4-FFF2-40B4-BE49-F238E27FC236}">
                      <a16:creationId xmlns:a16="http://schemas.microsoft.com/office/drawing/2014/main" id="{8D8674CF-7FEB-4556-8640-E697F15DA39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442" y="2205"/>
                  <a:ext cx="166" cy="250"/>
                  <a:chOff x="3146" y="778"/>
                  <a:chExt cx="166" cy="250"/>
                </a:xfrm>
              </p:grpSpPr>
              <p:sp>
                <p:nvSpPr>
                  <p:cNvPr id="20561" name="Text Box 77">
                    <a:extLst>
                      <a:ext uri="{FF2B5EF4-FFF2-40B4-BE49-F238E27FC236}">
                        <a16:creationId xmlns:a16="http://schemas.microsoft.com/office/drawing/2014/main" id="{54E620A9-BE2E-48CE-B7DC-1F765D05724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46" y="778"/>
                    <a:ext cx="165" cy="16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r>
                      <a:rPr lang="en-GB" altLang="en-US" sz="1100" b="1">
                        <a:solidFill>
                          <a:srgbClr val="010066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20562" name="Line 78">
                    <a:extLst>
                      <a:ext uri="{FF2B5EF4-FFF2-40B4-BE49-F238E27FC236}">
                        <a16:creationId xmlns:a16="http://schemas.microsoft.com/office/drawing/2014/main" id="{D6D9AAF6-CA08-4F0C-9729-CAA95AFAB6B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181" y="903"/>
                    <a:ext cx="9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0563" name="Text Box 79">
                    <a:extLst>
                      <a:ext uri="{FF2B5EF4-FFF2-40B4-BE49-F238E27FC236}">
                        <a16:creationId xmlns:a16="http://schemas.microsoft.com/office/drawing/2014/main" id="{93AD7887-18BE-4829-9BDE-B54A3764895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47" y="864"/>
                    <a:ext cx="165" cy="16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r>
                      <a:rPr lang="en-GB" altLang="en-US" sz="1100" b="1">
                        <a:solidFill>
                          <a:srgbClr val="010066"/>
                        </a:solidFill>
                      </a:rPr>
                      <a:t>3</a:t>
                    </a:r>
                  </a:p>
                </p:txBody>
              </p:sp>
            </p:grpSp>
          </p:grpSp>
        </p:grpSp>
        <p:sp>
          <p:nvSpPr>
            <p:cNvPr id="20555" name="Rectangle 81">
              <a:extLst>
                <a:ext uri="{FF2B5EF4-FFF2-40B4-BE49-F238E27FC236}">
                  <a16:creationId xmlns:a16="http://schemas.microsoft.com/office/drawing/2014/main" id="{65A700F0-11D1-4F1E-9BAB-92881B5D1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3" y="2072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=</a:t>
              </a:r>
            </a:p>
          </p:txBody>
        </p:sp>
      </p:grpSp>
      <p:grpSp>
        <p:nvGrpSpPr>
          <p:cNvPr id="24" name="Group 98">
            <a:extLst>
              <a:ext uri="{FF2B5EF4-FFF2-40B4-BE49-F238E27FC236}">
                <a16:creationId xmlns:a16="http://schemas.microsoft.com/office/drawing/2014/main" id="{C60D4F06-928C-4E49-9475-9209F1529665}"/>
              </a:ext>
            </a:extLst>
          </p:cNvPr>
          <p:cNvGrpSpPr>
            <a:grpSpLocks/>
          </p:cNvGrpSpPr>
          <p:nvPr/>
        </p:nvGrpSpPr>
        <p:grpSpPr bwMode="auto">
          <a:xfrm>
            <a:off x="4503738" y="3046413"/>
            <a:ext cx="1000125" cy="882650"/>
            <a:chOff x="2833" y="1938"/>
            <a:chExt cx="630" cy="556"/>
          </a:xfrm>
        </p:grpSpPr>
        <p:grpSp>
          <p:nvGrpSpPr>
            <p:cNvPr id="20549" name="Group 95">
              <a:extLst>
                <a:ext uri="{FF2B5EF4-FFF2-40B4-BE49-F238E27FC236}">
                  <a16:creationId xmlns:a16="http://schemas.microsoft.com/office/drawing/2014/main" id="{D8CE1D81-762D-4D2E-9095-CDA205A0BA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3" y="1938"/>
              <a:ext cx="399" cy="556"/>
              <a:chOff x="2789" y="1933"/>
              <a:chExt cx="399" cy="556"/>
            </a:xfrm>
          </p:grpSpPr>
          <p:sp>
            <p:nvSpPr>
              <p:cNvPr id="20551" name="Text Box 82">
                <a:extLst>
                  <a:ext uri="{FF2B5EF4-FFF2-40B4-BE49-F238E27FC236}">
                    <a16:creationId xmlns:a16="http://schemas.microsoft.com/office/drawing/2014/main" id="{1217FF66-AABF-4FB8-A122-225E73BAFA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77" y="1933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1</a:t>
                </a:r>
              </a:p>
            </p:txBody>
          </p:sp>
          <p:sp>
            <p:nvSpPr>
              <p:cNvPr id="20552" name="Line 83">
                <a:extLst>
                  <a:ext uri="{FF2B5EF4-FFF2-40B4-BE49-F238E27FC236}">
                    <a16:creationId xmlns:a16="http://schemas.microsoft.com/office/drawing/2014/main" id="{70777E5B-5A6E-4F09-9F51-43D781D799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52" y="2207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53" name="Text Box 85">
                <a:extLst>
                  <a:ext uri="{FF2B5EF4-FFF2-40B4-BE49-F238E27FC236}">
                    <a16:creationId xmlns:a16="http://schemas.microsoft.com/office/drawing/2014/main" id="{2524FBFB-13B3-4311-B75D-3A50D2EE0A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9" y="2201"/>
                <a:ext cx="39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 baseline="30000">
                    <a:solidFill>
                      <a:srgbClr val="010066"/>
                    </a:solidFill>
                  </a:rPr>
                  <a:t>3</a:t>
                </a:r>
                <a:r>
                  <a:rPr lang="en-GB" altLang="en-US" sz="240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√</a:t>
                </a:r>
                <a:r>
                  <a:rPr lang="en-GB" altLang="en-US" sz="2400">
                    <a:solidFill>
                      <a:srgbClr val="010066"/>
                    </a:solidFill>
                  </a:rPr>
                  <a:t>8</a:t>
                </a:r>
                <a:endParaRPr lang="en-GB" altLang="en-US" sz="2400" baseline="30000">
                  <a:solidFill>
                    <a:srgbClr val="010066"/>
                  </a:solidFill>
                </a:endParaRPr>
              </a:p>
            </p:txBody>
          </p:sp>
        </p:grpSp>
        <p:sp>
          <p:nvSpPr>
            <p:cNvPr id="20550" name="Rectangle 90">
              <a:extLst>
                <a:ext uri="{FF2B5EF4-FFF2-40B4-BE49-F238E27FC236}">
                  <a16:creationId xmlns:a16="http://schemas.microsoft.com/office/drawing/2014/main" id="{268A9160-3C9F-47EA-AD4B-E99082EC6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5" y="2072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=</a:t>
              </a:r>
            </a:p>
          </p:txBody>
        </p:sp>
      </p:grpSp>
      <p:grpSp>
        <p:nvGrpSpPr>
          <p:cNvPr id="26" name="Group 96">
            <a:extLst>
              <a:ext uri="{FF2B5EF4-FFF2-40B4-BE49-F238E27FC236}">
                <a16:creationId xmlns:a16="http://schemas.microsoft.com/office/drawing/2014/main" id="{9A781EBA-EC57-417F-AC00-CCB83C01CA7E}"/>
              </a:ext>
            </a:extLst>
          </p:cNvPr>
          <p:cNvGrpSpPr>
            <a:grpSpLocks/>
          </p:cNvGrpSpPr>
          <p:nvPr/>
        </p:nvGrpSpPr>
        <p:grpSpPr bwMode="auto">
          <a:xfrm>
            <a:off x="5514975" y="3048000"/>
            <a:ext cx="431800" cy="881063"/>
            <a:chOff x="3466" y="1933"/>
            <a:chExt cx="272" cy="555"/>
          </a:xfrm>
        </p:grpSpPr>
        <p:sp>
          <p:nvSpPr>
            <p:cNvPr id="20546" name="Text Box 91">
              <a:extLst>
                <a:ext uri="{FF2B5EF4-FFF2-40B4-BE49-F238E27FC236}">
                  <a16:creationId xmlns:a16="http://schemas.microsoft.com/office/drawing/2014/main" id="{0481A012-3BB3-4409-AD35-2CFD2D53DC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0" y="1933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1</a:t>
              </a:r>
            </a:p>
          </p:txBody>
        </p:sp>
        <p:sp>
          <p:nvSpPr>
            <p:cNvPr id="20547" name="Line 92">
              <a:extLst>
                <a:ext uri="{FF2B5EF4-FFF2-40B4-BE49-F238E27FC236}">
                  <a16:creationId xmlns:a16="http://schemas.microsoft.com/office/drawing/2014/main" id="{541F4ABB-F64A-492F-ADD7-29BECB6F46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6" y="2207"/>
              <a:ext cx="2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48" name="Text Box 93">
              <a:extLst>
                <a:ext uri="{FF2B5EF4-FFF2-40B4-BE49-F238E27FC236}">
                  <a16:creationId xmlns:a16="http://schemas.microsoft.com/office/drawing/2014/main" id="{2342074E-E06F-4D10-BA3B-CFE1A134EC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0" y="220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2</a:t>
              </a:r>
            </a:p>
          </p:txBody>
        </p:sp>
      </p:grpSp>
      <p:grpSp>
        <p:nvGrpSpPr>
          <p:cNvPr id="27" name="Group 137">
            <a:extLst>
              <a:ext uri="{FF2B5EF4-FFF2-40B4-BE49-F238E27FC236}">
                <a16:creationId xmlns:a16="http://schemas.microsoft.com/office/drawing/2014/main" id="{2AA671AC-8081-4693-8609-AAFD48DD6BE6}"/>
              </a:ext>
            </a:extLst>
          </p:cNvPr>
          <p:cNvGrpSpPr>
            <a:grpSpLocks/>
          </p:cNvGrpSpPr>
          <p:nvPr/>
        </p:nvGrpSpPr>
        <p:grpSpPr bwMode="auto">
          <a:xfrm>
            <a:off x="2730500" y="4198938"/>
            <a:ext cx="1093788" cy="468312"/>
            <a:chOff x="1720" y="2642"/>
            <a:chExt cx="689" cy="295"/>
          </a:xfrm>
        </p:grpSpPr>
        <p:grpSp>
          <p:nvGrpSpPr>
            <p:cNvPr id="20539" name="Group 136">
              <a:extLst>
                <a:ext uri="{FF2B5EF4-FFF2-40B4-BE49-F238E27FC236}">
                  <a16:creationId xmlns:a16="http://schemas.microsoft.com/office/drawing/2014/main" id="{15E51D36-3F06-43C8-8052-ABD47EC24B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0" y="2642"/>
              <a:ext cx="464" cy="295"/>
              <a:chOff x="1720" y="2642"/>
              <a:chExt cx="464" cy="295"/>
            </a:xfrm>
          </p:grpSpPr>
          <p:sp>
            <p:nvSpPr>
              <p:cNvPr id="20541" name="Text Box 100">
                <a:extLst>
                  <a:ext uri="{FF2B5EF4-FFF2-40B4-BE49-F238E27FC236}">
                    <a16:creationId xmlns:a16="http://schemas.microsoft.com/office/drawing/2014/main" id="{E566855D-9034-426D-A0B3-68512E16C5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0" y="2649"/>
                <a:ext cx="37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64</a:t>
                </a:r>
                <a:r>
                  <a:rPr lang="en-GB" altLang="en-US" sz="2400" baseline="30000">
                    <a:solidFill>
                      <a:srgbClr val="010066"/>
                    </a:solidFill>
                  </a:rPr>
                  <a:t>-</a:t>
                </a:r>
              </a:p>
            </p:txBody>
          </p:sp>
          <p:grpSp>
            <p:nvGrpSpPr>
              <p:cNvPr id="20542" name="Group 101">
                <a:extLst>
                  <a:ext uri="{FF2B5EF4-FFF2-40B4-BE49-F238E27FC236}">
                    <a16:creationId xmlns:a16="http://schemas.microsoft.com/office/drawing/2014/main" id="{30FCEEC7-199A-488E-A263-C4EA25298D3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18" y="2642"/>
                <a:ext cx="166" cy="250"/>
                <a:chOff x="3146" y="778"/>
                <a:chExt cx="166" cy="250"/>
              </a:xfrm>
            </p:grpSpPr>
            <p:sp>
              <p:nvSpPr>
                <p:cNvPr id="20543" name="Text Box 102">
                  <a:extLst>
                    <a:ext uri="{FF2B5EF4-FFF2-40B4-BE49-F238E27FC236}">
                      <a16:creationId xmlns:a16="http://schemas.microsoft.com/office/drawing/2014/main" id="{4694C673-579B-435A-B86A-05535F44D69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146" y="778"/>
                  <a:ext cx="165" cy="1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sz="1100" b="1">
                      <a:solidFill>
                        <a:srgbClr val="010066"/>
                      </a:solidFill>
                    </a:rPr>
                    <a:t>2</a:t>
                  </a:r>
                </a:p>
              </p:txBody>
            </p:sp>
            <p:sp>
              <p:nvSpPr>
                <p:cNvPr id="20544" name="Line 103">
                  <a:extLst>
                    <a:ext uri="{FF2B5EF4-FFF2-40B4-BE49-F238E27FC236}">
                      <a16:creationId xmlns:a16="http://schemas.microsoft.com/office/drawing/2014/main" id="{3D4F197D-31CA-44CE-80CB-A7FFFEE92C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81" y="903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GB"/>
                </a:p>
              </p:txBody>
            </p:sp>
            <p:sp>
              <p:nvSpPr>
                <p:cNvPr id="20545" name="Text Box 104">
                  <a:extLst>
                    <a:ext uri="{FF2B5EF4-FFF2-40B4-BE49-F238E27FC236}">
                      <a16:creationId xmlns:a16="http://schemas.microsoft.com/office/drawing/2014/main" id="{5BE8D3A5-68B7-447E-817B-198967CE425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147" y="864"/>
                  <a:ext cx="165" cy="1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sz="1100" b="1">
                      <a:solidFill>
                        <a:srgbClr val="010066"/>
                      </a:solidFill>
                    </a:rPr>
                    <a:t>3</a:t>
                  </a:r>
                </a:p>
              </p:txBody>
            </p:sp>
          </p:grpSp>
        </p:grpSp>
        <p:sp>
          <p:nvSpPr>
            <p:cNvPr id="20540" name="Rectangle 105">
              <a:extLst>
                <a:ext uri="{FF2B5EF4-FFF2-40B4-BE49-F238E27FC236}">
                  <a16:creationId xmlns:a16="http://schemas.microsoft.com/office/drawing/2014/main" id="{543903E1-A8D2-45D0-91C6-3C1ADFC790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1" y="2645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=</a:t>
              </a:r>
            </a:p>
          </p:txBody>
        </p:sp>
      </p:grpSp>
      <p:grpSp>
        <p:nvGrpSpPr>
          <p:cNvPr id="30" name="Group 138">
            <a:extLst>
              <a:ext uri="{FF2B5EF4-FFF2-40B4-BE49-F238E27FC236}">
                <a16:creationId xmlns:a16="http://schemas.microsoft.com/office/drawing/2014/main" id="{0274163B-0F65-4449-B37B-3C4563FFF003}"/>
              </a:ext>
            </a:extLst>
          </p:cNvPr>
          <p:cNvGrpSpPr>
            <a:grpSpLocks/>
          </p:cNvGrpSpPr>
          <p:nvPr/>
        </p:nvGrpSpPr>
        <p:grpSpPr bwMode="auto">
          <a:xfrm>
            <a:off x="3819525" y="3992563"/>
            <a:ext cx="1003300" cy="881062"/>
            <a:chOff x="2406" y="2512"/>
            <a:chExt cx="632" cy="555"/>
          </a:xfrm>
        </p:grpSpPr>
        <p:grpSp>
          <p:nvGrpSpPr>
            <p:cNvPr id="20529" name="Group 129">
              <a:extLst>
                <a:ext uri="{FF2B5EF4-FFF2-40B4-BE49-F238E27FC236}">
                  <a16:creationId xmlns:a16="http://schemas.microsoft.com/office/drawing/2014/main" id="{DA21F050-4C67-459A-AA16-29DA7811E7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6" y="2512"/>
              <a:ext cx="407" cy="555"/>
              <a:chOff x="2367" y="2512"/>
              <a:chExt cx="407" cy="555"/>
            </a:xfrm>
          </p:grpSpPr>
          <p:sp>
            <p:nvSpPr>
              <p:cNvPr id="20531" name="Text Box 108">
                <a:extLst>
                  <a:ext uri="{FF2B5EF4-FFF2-40B4-BE49-F238E27FC236}">
                    <a16:creationId xmlns:a16="http://schemas.microsoft.com/office/drawing/2014/main" id="{BA322AE2-FCB9-4738-AF37-FDA4A9B0F1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59" y="2512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1</a:t>
                </a:r>
              </a:p>
            </p:txBody>
          </p:sp>
          <p:sp>
            <p:nvSpPr>
              <p:cNvPr id="20532" name="Line 109">
                <a:extLst>
                  <a:ext uri="{FF2B5EF4-FFF2-40B4-BE49-F238E27FC236}">
                    <a16:creationId xmlns:a16="http://schemas.microsoft.com/office/drawing/2014/main" id="{21F481DA-3BE7-479E-A547-61858FB5D6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98" y="2786"/>
                <a:ext cx="3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20533" name="Group 128">
                <a:extLst>
                  <a:ext uri="{FF2B5EF4-FFF2-40B4-BE49-F238E27FC236}">
                    <a16:creationId xmlns:a16="http://schemas.microsoft.com/office/drawing/2014/main" id="{A6D0545D-D96E-4F8D-AB4C-BD997B67545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67" y="2772"/>
                <a:ext cx="407" cy="295"/>
                <a:chOff x="2367" y="2772"/>
                <a:chExt cx="407" cy="295"/>
              </a:xfrm>
            </p:grpSpPr>
            <p:sp>
              <p:nvSpPr>
                <p:cNvPr id="20534" name="Text Box 111">
                  <a:extLst>
                    <a:ext uri="{FF2B5EF4-FFF2-40B4-BE49-F238E27FC236}">
                      <a16:creationId xmlns:a16="http://schemas.microsoft.com/office/drawing/2014/main" id="{4487A140-D09E-4EFD-8739-959C2A8B64C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67" y="2779"/>
                  <a:ext cx="33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sz="2400">
                      <a:solidFill>
                        <a:srgbClr val="010066"/>
                      </a:solidFill>
                    </a:rPr>
                    <a:t>64</a:t>
                  </a:r>
                  <a:endParaRPr lang="en-GB" altLang="en-US" sz="2400" baseline="30000">
                    <a:solidFill>
                      <a:srgbClr val="010066"/>
                    </a:solidFill>
                  </a:endParaRPr>
                </a:p>
              </p:txBody>
            </p:sp>
            <p:grpSp>
              <p:nvGrpSpPr>
                <p:cNvPr id="20535" name="Group 112">
                  <a:extLst>
                    <a:ext uri="{FF2B5EF4-FFF2-40B4-BE49-F238E27FC236}">
                      <a16:creationId xmlns:a16="http://schemas.microsoft.com/office/drawing/2014/main" id="{D78CA243-F087-4752-A67F-9935A9A9264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608" y="2772"/>
                  <a:ext cx="166" cy="250"/>
                  <a:chOff x="3146" y="778"/>
                  <a:chExt cx="166" cy="250"/>
                </a:xfrm>
              </p:grpSpPr>
              <p:sp>
                <p:nvSpPr>
                  <p:cNvPr id="20536" name="Text Box 113">
                    <a:extLst>
                      <a:ext uri="{FF2B5EF4-FFF2-40B4-BE49-F238E27FC236}">
                        <a16:creationId xmlns:a16="http://schemas.microsoft.com/office/drawing/2014/main" id="{2C3757DF-BFB8-4589-8963-8D42A43D7A0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46" y="778"/>
                    <a:ext cx="165" cy="16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r>
                      <a:rPr lang="en-GB" altLang="en-US" sz="1100" b="1">
                        <a:solidFill>
                          <a:srgbClr val="010066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20537" name="Line 114">
                    <a:extLst>
                      <a:ext uri="{FF2B5EF4-FFF2-40B4-BE49-F238E27FC236}">
                        <a16:creationId xmlns:a16="http://schemas.microsoft.com/office/drawing/2014/main" id="{D1C1618F-45C6-4E9B-8497-D128D857B17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181" y="903"/>
                    <a:ext cx="9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0538" name="Text Box 115">
                    <a:extLst>
                      <a:ext uri="{FF2B5EF4-FFF2-40B4-BE49-F238E27FC236}">
                        <a16:creationId xmlns:a16="http://schemas.microsoft.com/office/drawing/2014/main" id="{8EAB4416-9569-40D9-A0B5-42C695E87D3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47" y="864"/>
                    <a:ext cx="165" cy="16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r>
                      <a:rPr lang="en-GB" altLang="en-US" sz="1100" b="1">
                        <a:solidFill>
                          <a:srgbClr val="010066"/>
                        </a:solidFill>
                      </a:rPr>
                      <a:t>3</a:t>
                    </a:r>
                  </a:p>
                </p:txBody>
              </p:sp>
            </p:grpSp>
          </p:grpSp>
        </p:grpSp>
        <p:sp>
          <p:nvSpPr>
            <p:cNvPr id="20530" name="Rectangle 116">
              <a:extLst>
                <a:ext uri="{FF2B5EF4-FFF2-40B4-BE49-F238E27FC236}">
                  <a16:creationId xmlns:a16="http://schemas.microsoft.com/office/drawing/2014/main" id="{313E297C-7852-44BF-B68F-FA5298353E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0" y="2645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=</a:t>
              </a:r>
            </a:p>
          </p:txBody>
        </p:sp>
      </p:grpSp>
      <p:grpSp>
        <p:nvGrpSpPr>
          <p:cNvPr id="20611" name="Group 139">
            <a:extLst>
              <a:ext uri="{FF2B5EF4-FFF2-40B4-BE49-F238E27FC236}">
                <a16:creationId xmlns:a16="http://schemas.microsoft.com/office/drawing/2014/main" id="{E9B34003-DABB-400D-B81E-85AC5D4892FE}"/>
              </a:ext>
            </a:extLst>
          </p:cNvPr>
          <p:cNvGrpSpPr>
            <a:grpSpLocks/>
          </p:cNvGrpSpPr>
          <p:nvPr/>
        </p:nvGrpSpPr>
        <p:grpSpPr bwMode="auto">
          <a:xfrm>
            <a:off x="4818063" y="3990975"/>
            <a:ext cx="1476375" cy="882650"/>
            <a:chOff x="3035" y="2511"/>
            <a:chExt cx="930" cy="556"/>
          </a:xfrm>
        </p:grpSpPr>
        <p:grpSp>
          <p:nvGrpSpPr>
            <p:cNvPr id="20524" name="Group 135">
              <a:extLst>
                <a:ext uri="{FF2B5EF4-FFF2-40B4-BE49-F238E27FC236}">
                  <a16:creationId xmlns:a16="http://schemas.microsoft.com/office/drawing/2014/main" id="{5552F84A-F816-45C4-B2B1-351A0E9C21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35" y="2511"/>
              <a:ext cx="705" cy="556"/>
              <a:chOff x="2994" y="2511"/>
              <a:chExt cx="705" cy="556"/>
            </a:xfrm>
          </p:grpSpPr>
          <p:sp>
            <p:nvSpPr>
              <p:cNvPr id="20526" name="Text Box 119">
                <a:extLst>
                  <a:ext uri="{FF2B5EF4-FFF2-40B4-BE49-F238E27FC236}">
                    <a16:creationId xmlns:a16="http://schemas.microsoft.com/office/drawing/2014/main" id="{F1FAA473-4BE8-41F7-AA2D-BC1F600BEE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35" y="2511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1</a:t>
                </a:r>
              </a:p>
            </p:txBody>
          </p:sp>
          <p:sp>
            <p:nvSpPr>
              <p:cNvPr id="20527" name="Line 120">
                <a:extLst>
                  <a:ext uri="{FF2B5EF4-FFF2-40B4-BE49-F238E27FC236}">
                    <a16:creationId xmlns:a16="http://schemas.microsoft.com/office/drawing/2014/main" id="{1A982BF6-7C93-4A14-AC93-0CDDAB839E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50" y="2785"/>
                <a:ext cx="59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28" name="Text Box 121">
                <a:extLst>
                  <a:ext uri="{FF2B5EF4-FFF2-40B4-BE49-F238E27FC236}">
                    <a16:creationId xmlns:a16="http://schemas.microsoft.com/office/drawing/2014/main" id="{F96BCD72-10BA-4787-8C56-D877466153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94" y="2779"/>
                <a:ext cx="70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(</a:t>
                </a:r>
                <a:r>
                  <a:rPr lang="en-GB" altLang="en-US" sz="2400" baseline="30000">
                    <a:solidFill>
                      <a:srgbClr val="010066"/>
                    </a:solidFill>
                  </a:rPr>
                  <a:t>3</a:t>
                </a:r>
                <a:r>
                  <a:rPr lang="en-GB" altLang="en-US" sz="240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√</a:t>
                </a:r>
                <a:r>
                  <a:rPr lang="en-GB" altLang="en-US" sz="2400">
                    <a:solidFill>
                      <a:srgbClr val="010066"/>
                    </a:solidFill>
                  </a:rPr>
                  <a:t>64)</a:t>
                </a:r>
                <a:r>
                  <a:rPr lang="en-GB" altLang="en-US" sz="2400" baseline="30000">
                    <a:solidFill>
                      <a:srgbClr val="010066"/>
                    </a:solidFill>
                  </a:rPr>
                  <a:t>2</a:t>
                </a:r>
              </a:p>
            </p:txBody>
          </p:sp>
        </p:grpSp>
        <p:sp>
          <p:nvSpPr>
            <p:cNvPr id="20525" name="Rectangle 122">
              <a:extLst>
                <a:ext uri="{FF2B5EF4-FFF2-40B4-BE49-F238E27FC236}">
                  <a16:creationId xmlns:a16="http://schemas.microsoft.com/office/drawing/2014/main" id="{0E47147C-6E5C-48CA-A985-4C42768FD8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7" y="2645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=</a:t>
              </a:r>
            </a:p>
          </p:txBody>
        </p:sp>
      </p:grpSp>
      <p:grpSp>
        <p:nvGrpSpPr>
          <p:cNvPr id="20613" name="Group 140">
            <a:extLst>
              <a:ext uri="{FF2B5EF4-FFF2-40B4-BE49-F238E27FC236}">
                <a16:creationId xmlns:a16="http://schemas.microsoft.com/office/drawing/2014/main" id="{7D17D42F-5F1A-4A6E-8209-D8CDE292DF19}"/>
              </a:ext>
            </a:extLst>
          </p:cNvPr>
          <p:cNvGrpSpPr>
            <a:grpSpLocks/>
          </p:cNvGrpSpPr>
          <p:nvPr/>
        </p:nvGrpSpPr>
        <p:grpSpPr bwMode="auto">
          <a:xfrm>
            <a:off x="6289675" y="3992563"/>
            <a:ext cx="835025" cy="881062"/>
            <a:chOff x="3962" y="2512"/>
            <a:chExt cx="526" cy="555"/>
          </a:xfrm>
        </p:grpSpPr>
        <p:grpSp>
          <p:nvGrpSpPr>
            <p:cNvPr id="20519" name="Group 127">
              <a:extLst>
                <a:ext uri="{FF2B5EF4-FFF2-40B4-BE49-F238E27FC236}">
                  <a16:creationId xmlns:a16="http://schemas.microsoft.com/office/drawing/2014/main" id="{98497092-C65F-488F-AAE7-6BA8943633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2" y="2512"/>
              <a:ext cx="301" cy="555"/>
              <a:chOff x="3482" y="2512"/>
              <a:chExt cx="301" cy="555"/>
            </a:xfrm>
          </p:grpSpPr>
          <p:sp>
            <p:nvSpPr>
              <p:cNvPr id="20521" name="Text Box 124">
                <a:extLst>
                  <a:ext uri="{FF2B5EF4-FFF2-40B4-BE49-F238E27FC236}">
                    <a16:creationId xmlns:a16="http://schemas.microsoft.com/office/drawing/2014/main" id="{D40CE632-CA0A-4F83-8FAC-86C616E71A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35" y="2512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1</a:t>
                </a:r>
              </a:p>
            </p:txBody>
          </p:sp>
          <p:sp>
            <p:nvSpPr>
              <p:cNvPr id="20522" name="Line 125">
                <a:extLst>
                  <a:ext uri="{FF2B5EF4-FFF2-40B4-BE49-F238E27FC236}">
                    <a16:creationId xmlns:a16="http://schemas.microsoft.com/office/drawing/2014/main" id="{507B31D6-D204-44E8-B259-61CAE1D542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11" y="2786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23" name="Text Box 126">
                <a:extLst>
                  <a:ext uri="{FF2B5EF4-FFF2-40B4-BE49-F238E27FC236}">
                    <a16:creationId xmlns:a16="http://schemas.microsoft.com/office/drawing/2014/main" id="{A10671F7-DFE1-412E-AB54-7177483343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82" y="2779"/>
                <a:ext cx="29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4</a:t>
                </a:r>
                <a:r>
                  <a:rPr lang="en-GB" altLang="en-US" sz="2400" baseline="30000">
                    <a:solidFill>
                      <a:srgbClr val="010066"/>
                    </a:solidFill>
                  </a:rPr>
                  <a:t>2</a:t>
                </a:r>
              </a:p>
            </p:txBody>
          </p:sp>
        </p:grpSp>
        <p:sp>
          <p:nvSpPr>
            <p:cNvPr id="20520" name="Rectangle 130">
              <a:extLst>
                <a:ext uri="{FF2B5EF4-FFF2-40B4-BE49-F238E27FC236}">
                  <a16:creationId xmlns:a16="http://schemas.microsoft.com/office/drawing/2014/main" id="{C0FD6668-B104-42FB-9D34-7BC4B423C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0" y="2645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=</a:t>
              </a:r>
            </a:p>
          </p:txBody>
        </p:sp>
      </p:grpSp>
      <p:grpSp>
        <p:nvGrpSpPr>
          <p:cNvPr id="20615" name="Group 131">
            <a:extLst>
              <a:ext uri="{FF2B5EF4-FFF2-40B4-BE49-F238E27FC236}">
                <a16:creationId xmlns:a16="http://schemas.microsoft.com/office/drawing/2014/main" id="{E66C4498-DD08-4B1C-BFBD-2775C54E7AA9}"/>
              </a:ext>
            </a:extLst>
          </p:cNvPr>
          <p:cNvGrpSpPr>
            <a:grpSpLocks/>
          </p:cNvGrpSpPr>
          <p:nvPr/>
        </p:nvGrpSpPr>
        <p:grpSpPr bwMode="auto">
          <a:xfrm>
            <a:off x="7143750" y="3992563"/>
            <a:ext cx="523875" cy="881062"/>
            <a:chOff x="3482" y="2512"/>
            <a:chExt cx="330" cy="555"/>
          </a:xfrm>
        </p:grpSpPr>
        <p:sp>
          <p:nvSpPr>
            <p:cNvPr id="20516" name="Text Box 132">
              <a:extLst>
                <a:ext uri="{FF2B5EF4-FFF2-40B4-BE49-F238E27FC236}">
                  <a16:creationId xmlns:a16="http://schemas.microsoft.com/office/drawing/2014/main" id="{8AD4F77C-FCB4-4297-8E7D-5FD5F64E7F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5" y="2512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1</a:t>
              </a:r>
            </a:p>
          </p:txBody>
        </p:sp>
        <p:sp>
          <p:nvSpPr>
            <p:cNvPr id="20517" name="Line 133">
              <a:extLst>
                <a:ext uri="{FF2B5EF4-FFF2-40B4-BE49-F238E27FC236}">
                  <a16:creationId xmlns:a16="http://schemas.microsoft.com/office/drawing/2014/main" id="{224F23B1-247C-4E72-943B-8F9B233220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1" y="2786"/>
              <a:ext cx="2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18" name="Text Box 134">
              <a:extLst>
                <a:ext uri="{FF2B5EF4-FFF2-40B4-BE49-F238E27FC236}">
                  <a16:creationId xmlns:a16="http://schemas.microsoft.com/office/drawing/2014/main" id="{A220C67B-CB8E-497E-BD80-7A96D602A0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2" y="2779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16</a:t>
              </a:r>
              <a:endParaRPr lang="en-GB" altLang="en-US" sz="2400" baseline="30000">
                <a:solidFill>
                  <a:srgbClr val="010066"/>
                </a:solidFill>
              </a:endParaRPr>
            </a:p>
          </p:txBody>
        </p:sp>
      </p:grpSp>
      <p:sp>
        <p:nvSpPr>
          <p:cNvPr id="46226" name="Text Box 146">
            <a:extLst>
              <a:ext uri="{FF2B5EF4-FFF2-40B4-BE49-F238E27FC236}">
                <a16:creationId xmlns:a16="http://schemas.microsoft.com/office/drawing/2014/main" id="{135B9926-5394-4A97-9C87-260431DD7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3763" y="5186363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  <a:cs typeface="Times New Roman" panose="02020603050405020304" pitchFamily="18" charset="0"/>
              </a:rPr>
              <a:t>(</a:t>
            </a:r>
            <a:r>
              <a:rPr lang="en-GB" altLang="en-US" sz="240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r>
              <a:rPr lang="en-GB" altLang="en-US" sz="2400">
                <a:solidFill>
                  <a:srgbClr val="010066"/>
                </a:solidFill>
                <a:cs typeface="Times New Roman" panose="02020603050405020304" pitchFamily="18" charset="0"/>
              </a:rPr>
              <a:t>4)</a:t>
            </a:r>
            <a:r>
              <a:rPr lang="en-GB" altLang="en-US" sz="2400" baseline="30000">
                <a:solidFill>
                  <a:srgbClr val="010066"/>
                </a:solidFill>
                <a:cs typeface="Times New Roman" panose="02020603050405020304" pitchFamily="18" charset="0"/>
              </a:rPr>
              <a:t>5</a:t>
            </a:r>
            <a:r>
              <a:rPr lang="en-GB" altLang="en-US" sz="2400">
                <a:solidFill>
                  <a:srgbClr val="010066"/>
                </a:solidFill>
                <a:cs typeface="Times New Roman" panose="02020603050405020304" pitchFamily="18" charset="0"/>
              </a:rPr>
              <a:t> =</a:t>
            </a:r>
          </a:p>
        </p:txBody>
      </p:sp>
      <p:grpSp>
        <p:nvGrpSpPr>
          <p:cNvPr id="20616" name="Group 151">
            <a:extLst>
              <a:ext uri="{FF2B5EF4-FFF2-40B4-BE49-F238E27FC236}">
                <a16:creationId xmlns:a16="http://schemas.microsoft.com/office/drawing/2014/main" id="{9AEBA321-0924-4036-913D-2EC691751DB6}"/>
              </a:ext>
            </a:extLst>
          </p:cNvPr>
          <p:cNvGrpSpPr>
            <a:grpSpLocks/>
          </p:cNvGrpSpPr>
          <p:nvPr/>
        </p:nvGrpSpPr>
        <p:grpSpPr bwMode="auto">
          <a:xfrm>
            <a:off x="2730500" y="5186363"/>
            <a:ext cx="793750" cy="457200"/>
            <a:chOff x="1746" y="3278"/>
            <a:chExt cx="500" cy="288"/>
          </a:xfrm>
        </p:grpSpPr>
        <p:sp>
          <p:nvSpPr>
            <p:cNvPr id="20510" name="Text Box 141">
              <a:extLst>
                <a:ext uri="{FF2B5EF4-FFF2-40B4-BE49-F238E27FC236}">
                  <a16:creationId xmlns:a16="http://schemas.microsoft.com/office/drawing/2014/main" id="{81B3566F-8410-494A-ABBF-77661170E0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6" y="327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4</a:t>
              </a:r>
            </a:p>
          </p:txBody>
        </p:sp>
        <p:grpSp>
          <p:nvGrpSpPr>
            <p:cNvPr id="20511" name="Group 142">
              <a:extLst>
                <a:ext uri="{FF2B5EF4-FFF2-40B4-BE49-F238E27FC236}">
                  <a16:creationId xmlns:a16="http://schemas.microsoft.com/office/drawing/2014/main" id="{A1A24FE3-E612-4328-8A2A-B2031F2F08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82" y="3288"/>
              <a:ext cx="166" cy="250"/>
              <a:chOff x="3146" y="778"/>
              <a:chExt cx="166" cy="250"/>
            </a:xfrm>
          </p:grpSpPr>
          <p:sp>
            <p:nvSpPr>
              <p:cNvPr id="20513" name="Text Box 143">
                <a:extLst>
                  <a:ext uri="{FF2B5EF4-FFF2-40B4-BE49-F238E27FC236}">
                    <a16:creationId xmlns:a16="http://schemas.microsoft.com/office/drawing/2014/main" id="{9BD08085-6590-4BB9-931C-7DB0B5D677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46" y="778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5</a:t>
                </a:r>
              </a:p>
            </p:txBody>
          </p:sp>
          <p:sp>
            <p:nvSpPr>
              <p:cNvPr id="20514" name="Line 144">
                <a:extLst>
                  <a:ext uri="{FF2B5EF4-FFF2-40B4-BE49-F238E27FC236}">
                    <a16:creationId xmlns:a16="http://schemas.microsoft.com/office/drawing/2014/main" id="{5FF98C9F-40E9-464D-A277-04356A5099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81" y="903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20515" name="Text Box 145">
                <a:extLst>
                  <a:ext uri="{FF2B5EF4-FFF2-40B4-BE49-F238E27FC236}">
                    <a16:creationId xmlns:a16="http://schemas.microsoft.com/office/drawing/2014/main" id="{7E37CCB6-D67F-4887-BBD3-D1F2392823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47" y="864"/>
                <a:ext cx="16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100" b="1">
                    <a:solidFill>
                      <a:srgbClr val="010066"/>
                    </a:solidFill>
                  </a:rPr>
                  <a:t>2</a:t>
                </a:r>
              </a:p>
            </p:txBody>
          </p:sp>
        </p:grpSp>
        <p:sp>
          <p:nvSpPr>
            <p:cNvPr id="20512" name="Rectangle 147">
              <a:extLst>
                <a:ext uri="{FF2B5EF4-FFF2-40B4-BE49-F238E27FC236}">
                  <a16:creationId xmlns:a16="http://schemas.microsoft.com/office/drawing/2014/main" id="{7C1ECC39-665F-4017-82A5-4BAE6ECDF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3278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=</a:t>
              </a:r>
            </a:p>
          </p:txBody>
        </p:sp>
      </p:grpSp>
      <p:sp>
        <p:nvSpPr>
          <p:cNvPr id="46228" name="Text Box 148">
            <a:extLst>
              <a:ext uri="{FF2B5EF4-FFF2-40B4-BE49-F238E27FC236}">
                <a16:creationId xmlns:a16="http://schemas.microsoft.com/office/drawing/2014/main" id="{E16E8018-1185-478D-B166-9FB5F0F71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9288" y="5186363"/>
            <a:ext cx="728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2</a:t>
            </a:r>
            <a:r>
              <a:rPr lang="en-GB" altLang="en-US" sz="2400" baseline="30000">
                <a:solidFill>
                  <a:srgbClr val="010066"/>
                </a:solidFill>
              </a:rPr>
              <a:t>5</a:t>
            </a:r>
            <a:r>
              <a:rPr lang="en-GB" altLang="en-US" sz="2400">
                <a:solidFill>
                  <a:srgbClr val="010066"/>
                </a:solidFill>
              </a:rPr>
              <a:t> =</a:t>
            </a:r>
          </a:p>
        </p:txBody>
      </p:sp>
      <p:sp>
        <p:nvSpPr>
          <p:cNvPr id="46229" name="Rectangle 149">
            <a:extLst>
              <a:ext uri="{FF2B5EF4-FFF2-40B4-BE49-F238E27FC236}">
                <a16:creationId xmlns:a16="http://schemas.microsoft.com/office/drawing/2014/main" id="{E585DA9C-4256-4D3B-90D5-0C947D804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6988" y="5186363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32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31" grpId="0"/>
      <p:bldP spid="46133" grpId="0"/>
      <p:bldP spid="46140" grpId="0"/>
      <p:bldP spid="46142" grpId="0"/>
      <p:bldP spid="46143" grpId="0"/>
      <p:bldP spid="46226" grpId="0"/>
      <p:bldP spid="46228" grpId="0"/>
      <p:bldP spid="462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right_button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F6AAC9B-DD77-4087-88E4-61C4CD301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3" descr="left_button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BC209EFB-9747-4BAF-B94F-65419D9CE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 Box 4">
            <a:extLst>
              <a:ext uri="{FF2B5EF4-FFF2-40B4-BE49-F238E27FC236}">
                <a16:creationId xmlns:a16="http://schemas.microsoft.com/office/drawing/2014/main" id="{09797E70-162F-433F-ACAD-B06D11585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1106488"/>
            <a:ext cx="86042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Here is a summary of the exponent laws for fractional exponents.</a:t>
            </a:r>
          </a:p>
        </p:txBody>
      </p:sp>
      <p:sp>
        <p:nvSpPr>
          <p:cNvPr id="21509" name="Rectangle 7">
            <a:extLst>
              <a:ext uri="{FF2B5EF4-FFF2-40B4-BE49-F238E27FC236}">
                <a16:creationId xmlns:a16="http://schemas.microsoft.com/office/drawing/2014/main" id="{D295FF31-8BD1-4F97-8187-ABC33C3E4B9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0813" y="150813"/>
            <a:ext cx="8002587" cy="763587"/>
          </a:xfrm>
        </p:spPr>
        <p:txBody>
          <a:bodyPr/>
          <a:lstStyle/>
          <a:p>
            <a:pPr eaLnBrk="1" hangingPunct="1"/>
            <a:r>
              <a:rPr lang="en-GB" altLang="en-US" sz="2700"/>
              <a:t>Exponent laws</a:t>
            </a:r>
            <a:r>
              <a:rPr lang="en-US" altLang="en-US" sz="2700"/>
              <a:t> for fractional exponents</a:t>
            </a:r>
            <a:endParaRPr lang="en-GB" altLang="en-US" sz="2700"/>
          </a:p>
        </p:txBody>
      </p:sp>
      <p:grpSp>
        <p:nvGrpSpPr>
          <p:cNvPr id="2" name="Group 58">
            <a:extLst>
              <a:ext uri="{FF2B5EF4-FFF2-40B4-BE49-F238E27FC236}">
                <a16:creationId xmlns:a16="http://schemas.microsoft.com/office/drawing/2014/main" id="{2774A77F-3CE6-4B3A-BDC8-7C7FB8589A50}"/>
              </a:ext>
            </a:extLst>
          </p:cNvPr>
          <p:cNvGrpSpPr>
            <a:grpSpLocks/>
          </p:cNvGrpSpPr>
          <p:nvPr/>
        </p:nvGrpSpPr>
        <p:grpSpPr bwMode="auto">
          <a:xfrm>
            <a:off x="3636963" y="3500438"/>
            <a:ext cx="1871662" cy="865187"/>
            <a:chOff x="2653" y="2296"/>
            <a:chExt cx="1179" cy="545"/>
          </a:xfrm>
        </p:grpSpPr>
        <p:sp>
          <p:nvSpPr>
            <p:cNvPr id="20508" name="Rectangle 55">
              <a:extLst>
                <a:ext uri="{FF2B5EF4-FFF2-40B4-BE49-F238E27FC236}">
                  <a16:creationId xmlns:a16="http://schemas.microsoft.com/office/drawing/2014/main" id="{B824C1B1-E2FA-4460-893B-EBFF09A50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2296"/>
              <a:ext cx="1179" cy="54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400">
                <a:solidFill>
                  <a:srgbClr val="010066"/>
                </a:solidFill>
                <a:latin typeface="Arial" charset="0"/>
              </a:endParaRPr>
            </a:p>
          </p:txBody>
        </p:sp>
        <p:grpSp>
          <p:nvGrpSpPr>
            <p:cNvPr id="21533" name="Group 19">
              <a:extLst>
                <a:ext uri="{FF2B5EF4-FFF2-40B4-BE49-F238E27FC236}">
                  <a16:creationId xmlns:a16="http://schemas.microsoft.com/office/drawing/2014/main" id="{0A419C1E-9B79-40C6-A15F-69D2BB5157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58" y="2378"/>
              <a:ext cx="969" cy="380"/>
              <a:chOff x="3837" y="2932"/>
              <a:chExt cx="969" cy="380"/>
            </a:xfrm>
          </p:grpSpPr>
          <p:sp>
            <p:nvSpPr>
              <p:cNvPr id="21534" name="Text Box 20">
                <a:extLst>
                  <a:ext uri="{FF2B5EF4-FFF2-40B4-BE49-F238E27FC236}">
                    <a16:creationId xmlns:a16="http://schemas.microsoft.com/office/drawing/2014/main" id="{90B9F7A6-FE97-433E-9700-57BA040781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37" y="2947"/>
                <a:ext cx="96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3200" i="1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x   </a:t>
                </a:r>
                <a:r>
                  <a:rPr lang="en-GB" altLang="en-US" sz="3200" i="1">
                    <a:solidFill>
                      <a:srgbClr val="010066"/>
                    </a:solidFill>
                  </a:rPr>
                  <a:t>= </a:t>
                </a:r>
                <a:r>
                  <a:rPr lang="en-GB" altLang="en-US" sz="3200">
                    <a:solidFill>
                      <a:srgbClr val="010066"/>
                    </a:solidFill>
                    <a:sym typeface="Symbol" panose="05050102010706020507" pitchFamily="18" charset="2"/>
                  </a:rPr>
                  <a:t></a:t>
                </a:r>
                <a:r>
                  <a:rPr lang="en-GB" altLang="en-US" sz="3200" i="1">
                    <a:solidFill>
                      <a:srgbClr val="010066"/>
                    </a:solidFill>
                    <a:latin typeface="Times New Roman" panose="02020603050405020304" pitchFamily="18" charset="0"/>
                    <a:sym typeface="Symbol" panose="05050102010706020507" pitchFamily="18" charset="2"/>
                  </a:rPr>
                  <a:t>x</a:t>
                </a:r>
                <a:r>
                  <a:rPr lang="en-GB" altLang="en-US" sz="3200">
                    <a:solidFill>
                      <a:srgbClr val="010066"/>
                    </a:solidFill>
                    <a:sym typeface="Symbol" panose="05050102010706020507" pitchFamily="18" charset="2"/>
                  </a:rPr>
                  <a:t> </a:t>
                </a:r>
              </a:p>
            </p:txBody>
          </p:sp>
          <p:grpSp>
            <p:nvGrpSpPr>
              <p:cNvPr id="21535" name="Group 21">
                <a:extLst>
                  <a:ext uri="{FF2B5EF4-FFF2-40B4-BE49-F238E27FC236}">
                    <a16:creationId xmlns:a16="http://schemas.microsoft.com/office/drawing/2014/main" id="{903D9B1A-3944-47DE-BEA0-1B4877EBCAF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98" y="2932"/>
                <a:ext cx="181" cy="312"/>
                <a:chOff x="3943" y="2496"/>
                <a:chExt cx="181" cy="312"/>
              </a:xfrm>
            </p:grpSpPr>
            <p:sp>
              <p:nvSpPr>
                <p:cNvPr id="21538" name="Text Box 22">
                  <a:extLst>
                    <a:ext uri="{FF2B5EF4-FFF2-40B4-BE49-F238E27FC236}">
                      <a16:creationId xmlns:a16="http://schemas.microsoft.com/office/drawing/2014/main" id="{227FDF75-1E37-483C-BF90-F5FF66FFC8E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43" y="2496"/>
                  <a:ext cx="178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sz="1400">
                      <a:solidFill>
                        <a:srgbClr val="010066"/>
                      </a:solidFill>
                    </a:rPr>
                    <a:t>1</a:t>
                  </a:r>
                </a:p>
              </p:txBody>
            </p:sp>
            <p:sp>
              <p:nvSpPr>
                <p:cNvPr id="21539" name="Line 23">
                  <a:extLst>
                    <a:ext uri="{FF2B5EF4-FFF2-40B4-BE49-F238E27FC236}">
                      <a16:creationId xmlns:a16="http://schemas.microsoft.com/office/drawing/2014/main" id="{BD87E036-27C1-4EF2-9EA3-4890C855C9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84" y="26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GB"/>
                </a:p>
              </p:txBody>
            </p:sp>
            <p:sp>
              <p:nvSpPr>
                <p:cNvPr id="21540" name="Text Box 24">
                  <a:extLst>
                    <a:ext uri="{FF2B5EF4-FFF2-40B4-BE49-F238E27FC236}">
                      <a16:creationId xmlns:a16="http://schemas.microsoft.com/office/drawing/2014/main" id="{B87878D5-D16D-4CD9-969A-B302C50B11A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46" y="2616"/>
                  <a:ext cx="178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sz="1400" b="1" i="1">
                      <a:solidFill>
                        <a:srgbClr val="010066"/>
                      </a:solidFill>
                      <a:latin typeface="Times New Roman" panose="02020603050405020304" pitchFamily="18" charset="0"/>
                    </a:rPr>
                    <a:t>n</a:t>
                  </a:r>
                </a:p>
              </p:txBody>
            </p:sp>
          </p:grpSp>
          <p:sp>
            <p:nvSpPr>
              <p:cNvPr id="21536" name="Rectangle 25">
                <a:extLst>
                  <a:ext uri="{FF2B5EF4-FFF2-40B4-BE49-F238E27FC236}">
                    <a16:creationId xmlns:a16="http://schemas.microsoft.com/office/drawing/2014/main" id="{3491A59C-54B5-4201-99A1-3764FCB9FE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7" y="2948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 i="1" baseline="30000">
                    <a:solidFill>
                      <a:srgbClr val="010066"/>
                    </a:solidFill>
                    <a:latin typeface="Times New Roman" panose="02020603050405020304" pitchFamily="18" charset="0"/>
                    <a:sym typeface="Symbol" panose="05050102010706020507" pitchFamily="18" charset="2"/>
                  </a:rPr>
                  <a:t>n</a:t>
                </a:r>
              </a:p>
            </p:txBody>
          </p:sp>
          <p:sp>
            <p:nvSpPr>
              <p:cNvPr id="21537" name="Line 26">
                <a:extLst>
                  <a:ext uri="{FF2B5EF4-FFF2-40B4-BE49-F238E27FC236}">
                    <a16:creationId xmlns:a16="http://schemas.microsoft.com/office/drawing/2014/main" id="{C9EFF34D-28F7-4EED-B45F-AB8EE6EF23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61" y="2998"/>
                <a:ext cx="15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5" name="Group 57">
            <a:extLst>
              <a:ext uri="{FF2B5EF4-FFF2-40B4-BE49-F238E27FC236}">
                <a16:creationId xmlns:a16="http://schemas.microsoft.com/office/drawing/2014/main" id="{9DDD600C-E412-47BD-920E-C04A8092F987}"/>
              </a:ext>
            </a:extLst>
          </p:cNvPr>
          <p:cNvGrpSpPr>
            <a:grpSpLocks/>
          </p:cNvGrpSpPr>
          <p:nvPr/>
        </p:nvGrpSpPr>
        <p:grpSpPr bwMode="auto">
          <a:xfrm>
            <a:off x="3636963" y="2133600"/>
            <a:ext cx="1871662" cy="865188"/>
            <a:chOff x="2608" y="1344"/>
            <a:chExt cx="1179" cy="545"/>
          </a:xfrm>
        </p:grpSpPr>
        <p:sp>
          <p:nvSpPr>
            <p:cNvPr id="20500" name="Rectangle 54">
              <a:extLst>
                <a:ext uri="{FF2B5EF4-FFF2-40B4-BE49-F238E27FC236}">
                  <a16:creationId xmlns:a16="http://schemas.microsoft.com/office/drawing/2014/main" id="{3CB603AE-819C-4233-8120-12C4A03278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8" y="1344"/>
              <a:ext cx="1179" cy="54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400">
                <a:solidFill>
                  <a:srgbClr val="010066"/>
                </a:solidFill>
                <a:latin typeface="Arial" charset="0"/>
              </a:endParaRPr>
            </a:p>
          </p:txBody>
        </p:sp>
        <p:grpSp>
          <p:nvGrpSpPr>
            <p:cNvPr id="21525" name="Group 27">
              <a:extLst>
                <a:ext uri="{FF2B5EF4-FFF2-40B4-BE49-F238E27FC236}">
                  <a16:creationId xmlns:a16="http://schemas.microsoft.com/office/drawing/2014/main" id="{DC94E591-7631-482C-BBE5-24F76F9A2A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13" y="1433"/>
              <a:ext cx="969" cy="368"/>
              <a:chOff x="3837" y="2452"/>
              <a:chExt cx="969" cy="368"/>
            </a:xfrm>
          </p:grpSpPr>
          <p:sp>
            <p:nvSpPr>
              <p:cNvPr id="21526" name="Text Box 28">
                <a:extLst>
                  <a:ext uri="{FF2B5EF4-FFF2-40B4-BE49-F238E27FC236}">
                    <a16:creationId xmlns:a16="http://schemas.microsoft.com/office/drawing/2014/main" id="{3C6C5C6A-D9A6-451F-89AB-740E6EDB5F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37" y="2455"/>
                <a:ext cx="96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3200" i="1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x   </a:t>
                </a:r>
                <a:r>
                  <a:rPr lang="en-GB" altLang="en-US" sz="3200" i="1">
                    <a:solidFill>
                      <a:srgbClr val="010066"/>
                    </a:solidFill>
                  </a:rPr>
                  <a:t>= </a:t>
                </a:r>
                <a:r>
                  <a:rPr lang="en-GB" altLang="en-US" sz="3200">
                    <a:solidFill>
                      <a:srgbClr val="010066"/>
                    </a:solidFill>
                    <a:sym typeface="Symbol" panose="05050102010706020507" pitchFamily="18" charset="2"/>
                  </a:rPr>
                  <a:t></a:t>
                </a:r>
                <a:r>
                  <a:rPr lang="en-GB" altLang="en-US" sz="3200" i="1">
                    <a:solidFill>
                      <a:srgbClr val="010066"/>
                    </a:solidFill>
                    <a:latin typeface="Times New Roman" panose="02020603050405020304" pitchFamily="18" charset="0"/>
                    <a:sym typeface="Symbol" panose="05050102010706020507" pitchFamily="18" charset="2"/>
                  </a:rPr>
                  <a:t>x</a:t>
                </a:r>
                <a:r>
                  <a:rPr lang="en-GB" altLang="en-US" sz="3200">
                    <a:solidFill>
                      <a:srgbClr val="010066"/>
                    </a:solidFill>
                    <a:sym typeface="Symbol" panose="05050102010706020507" pitchFamily="18" charset="2"/>
                  </a:rPr>
                  <a:t> </a:t>
                </a:r>
              </a:p>
            </p:txBody>
          </p:sp>
          <p:grpSp>
            <p:nvGrpSpPr>
              <p:cNvPr id="21527" name="Group 29">
                <a:extLst>
                  <a:ext uri="{FF2B5EF4-FFF2-40B4-BE49-F238E27FC236}">
                    <a16:creationId xmlns:a16="http://schemas.microsoft.com/office/drawing/2014/main" id="{2CAF6D45-8876-444F-89B0-4A405C10BC7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97" y="2452"/>
                <a:ext cx="179" cy="300"/>
                <a:chOff x="3943" y="2016"/>
                <a:chExt cx="179" cy="300"/>
              </a:xfrm>
            </p:grpSpPr>
            <p:sp>
              <p:nvSpPr>
                <p:cNvPr id="21529" name="Text Box 30">
                  <a:extLst>
                    <a:ext uri="{FF2B5EF4-FFF2-40B4-BE49-F238E27FC236}">
                      <a16:creationId xmlns:a16="http://schemas.microsoft.com/office/drawing/2014/main" id="{2FAAA968-D2C6-4848-B380-EE7367C5C81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43" y="2016"/>
                  <a:ext cx="178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sz="1400">
                      <a:solidFill>
                        <a:srgbClr val="010066"/>
                      </a:solidFill>
                    </a:rPr>
                    <a:t>1</a:t>
                  </a:r>
                </a:p>
              </p:txBody>
            </p:sp>
            <p:sp>
              <p:nvSpPr>
                <p:cNvPr id="21530" name="Line 31">
                  <a:extLst>
                    <a:ext uri="{FF2B5EF4-FFF2-40B4-BE49-F238E27FC236}">
                      <a16:creationId xmlns:a16="http://schemas.microsoft.com/office/drawing/2014/main" id="{9B2218A2-B1CE-489E-8B93-FD5B116592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84" y="2166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GB"/>
                </a:p>
              </p:txBody>
            </p:sp>
            <p:sp>
              <p:nvSpPr>
                <p:cNvPr id="21531" name="Text Box 32">
                  <a:extLst>
                    <a:ext uri="{FF2B5EF4-FFF2-40B4-BE49-F238E27FC236}">
                      <a16:creationId xmlns:a16="http://schemas.microsoft.com/office/drawing/2014/main" id="{65BBDB25-A414-4707-8E53-0D5EBD90756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44" y="2124"/>
                  <a:ext cx="178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sz="1400">
                      <a:solidFill>
                        <a:srgbClr val="010066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21528" name="Line 33">
                <a:extLst>
                  <a:ext uri="{FF2B5EF4-FFF2-40B4-BE49-F238E27FC236}">
                    <a16:creationId xmlns:a16="http://schemas.microsoft.com/office/drawing/2014/main" id="{1FDBAEBC-4327-4E4D-8303-2B746A4E84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61" y="2505"/>
                <a:ext cx="15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8" name="Group 59">
            <a:extLst>
              <a:ext uri="{FF2B5EF4-FFF2-40B4-BE49-F238E27FC236}">
                <a16:creationId xmlns:a16="http://schemas.microsoft.com/office/drawing/2014/main" id="{FAF9E929-59F1-4888-A752-0AC82F088D84}"/>
              </a:ext>
            </a:extLst>
          </p:cNvPr>
          <p:cNvGrpSpPr>
            <a:grpSpLocks/>
          </p:cNvGrpSpPr>
          <p:nvPr/>
        </p:nvGrpSpPr>
        <p:grpSpPr bwMode="auto">
          <a:xfrm>
            <a:off x="2555875" y="4868863"/>
            <a:ext cx="4032250" cy="865187"/>
            <a:chOff x="2608" y="3067"/>
            <a:chExt cx="2540" cy="545"/>
          </a:xfrm>
        </p:grpSpPr>
        <p:sp>
          <p:nvSpPr>
            <p:cNvPr id="20489" name="Rectangle 56">
              <a:extLst>
                <a:ext uri="{FF2B5EF4-FFF2-40B4-BE49-F238E27FC236}">
                  <a16:creationId xmlns:a16="http://schemas.microsoft.com/office/drawing/2014/main" id="{71741F2D-54FF-42BD-8A11-C687390E87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8" y="3067"/>
              <a:ext cx="2540" cy="54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400">
                <a:solidFill>
                  <a:srgbClr val="010066"/>
                </a:solidFill>
                <a:latin typeface="Arial" charset="0"/>
              </a:endParaRPr>
            </a:p>
          </p:txBody>
        </p:sp>
        <p:grpSp>
          <p:nvGrpSpPr>
            <p:cNvPr id="21514" name="Group 34">
              <a:extLst>
                <a:ext uri="{FF2B5EF4-FFF2-40B4-BE49-F238E27FC236}">
                  <a16:creationId xmlns:a16="http://schemas.microsoft.com/office/drawing/2014/main" id="{3D666B86-7ABC-4A39-98CD-2CCF54CDA5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60" y="3139"/>
              <a:ext cx="2236" cy="402"/>
              <a:chOff x="2966" y="3002"/>
              <a:chExt cx="2236" cy="402"/>
            </a:xfrm>
          </p:grpSpPr>
          <p:sp>
            <p:nvSpPr>
              <p:cNvPr id="21515" name="Text Box 35">
                <a:extLst>
                  <a:ext uri="{FF2B5EF4-FFF2-40B4-BE49-F238E27FC236}">
                    <a16:creationId xmlns:a16="http://schemas.microsoft.com/office/drawing/2014/main" id="{9ABD98B5-D920-440B-9E19-6F52C69B8A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66" y="3039"/>
                <a:ext cx="223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3200" i="1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x</a:t>
                </a:r>
                <a:r>
                  <a:rPr lang="en-GB" altLang="en-US" sz="3200">
                    <a:solidFill>
                      <a:srgbClr val="010066"/>
                    </a:solidFill>
                  </a:rPr>
                  <a:t>   = </a:t>
                </a:r>
                <a:r>
                  <a:rPr lang="en-GB" altLang="en-US" sz="3200">
                    <a:solidFill>
                      <a:srgbClr val="010066"/>
                    </a:solidFill>
                    <a:sym typeface="Symbol" panose="05050102010706020507" pitchFamily="18" charset="2"/>
                  </a:rPr>
                  <a:t></a:t>
                </a:r>
                <a:r>
                  <a:rPr lang="en-GB" altLang="en-US" sz="3200" i="1">
                    <a:solidFill>
                      <a:srgbClr val="010066"/>
                    </a:solidFill>
                    <a:latin typeface="Times New Roman" panose="02020603050405020304" pitchFamily="18" charset="0"/>
                    <a:sym typeface="Symbol" panose="05050102010706020507" pitchFamily="18" charset="2"/>
                  </a:rPr>
                  <a:t>x</a:t>
                </a:r>
                <a:r>
                  <a:rPr lang="en-GB" altLang="en-US" sz="3200" i="1" baseline="30000">
                    <a:solidFill>
                      <a:srgbClr val="010066"/>
                    </a:solidFill>
                    <a:latin typeface="Times New Roman" panose="02020603050405020304" pitchFamily="18" charset="0"/>
                    <a:sym typeface="Symbol" panose="05050102010706020507" pitchFamily="18" charset="2"/>
                  </a:rPr>
                  <a:t>m     </a:t>
                </a:r>
                <a:r>
                  <a:rPr lang="en-GB" altLang="en-US" sz="3200">
                    <a:solidFill>
                      <a:srgbClr val="010066"/>
                    </a:solidFill>
                    <a:sym typeface="Symbol" panose="05050102010706020507" pitchFamily="18" charset="2"/>
                  </a:rPr>
                  <a:t>or  </a:t>
                </a:r>
                <a:r>
                  <a:rPr lang="en-GB" altLang="en-US" sz="3200">
                    <a:solidFill>
                      <a:srgbClr val="010066"/>
                    </a:solidFill>
                  </a:rPr>
                  <a:t> (</a:t>
                </a:r>
                <a:r>
                  <a:rPr lang="en-GB" altLang="en-US" sz="3200">
                    <a:solidFill>
                      <a:srgbClr val="010066"/>
                    </a:solidFill>
                    <a:sym typeface="Symbol" panose="05050102010706020507" pitchFamily="18" charset="2"/>
                  </a:rPr>
                  <a:t></a:t>
                </a:r>
                <a:r>
                  <a:rPr lang="en-GB" altLang="en-US" sz="3200" i="1">
                    <a:solidFill>
                      <a:srgbClr val="010066"/>
                    </a:solidFill>
                    <a:latin typeface="Times New Roman" panose="02020603050405020304" pitchFamily="18" charset="0"/>
                    <a:sym typeface="Symbol" panose="05050102010706020507" pitchFamily="18" charset="2"/>
                  </a:rPr>
                  <a:t>x</a:t>
                </a:r>
                <a:r>
                  <a:rPr lang="en-GB" altLang="en-US" sz="3200">
                    <a:solidFill>
                      <a:srgbClr val="010066"/>
                    </a:solidFill>
                    <a:sym typeface="Symbol" panose="05050102010706020507" pitchFamily="18" charset="2"/>
                  </a:rPr>
                  <a:t>)</a:t>
                </a:r>
                <a:r>
                  <a:rPr lang="en-GB" altLang="en-US" sz="3200" i="1" baseline="30000">
                    <a:solidFill>
                      <a:srgbClr val="010066"/>
                    </a:solidFill>
                    <a:latin typeface="Times New Roman" panose="02020603050405020304" pitchFamily="18" charset="0"/>
                    <a:sym typeface="Symbol" panose="05050102010706020507" pitchFamily="18" charset="2"/>
                  </a:rPr>
                  <a:t>m</a:t>
                </a:r>
                <a:endParaRPr lang="en-GB" altLang="en-US" sz="3200">
                  <a:solidFill>
                    <a:srgbClr val="010066"/>
                  </a:solidFill>
                </a:endParaRPr>
              </a:p>
            </p:txBody>
          </p:sp>
          <p:sp>
            <p:nvSpPr>
              <p:cNvPr id="21516" name="Text Box 36">
                <a:extLst>
                  <a:ext uri="{FF2B5EF4-FFF2-40B4-BE49-F238E27FC236}">
                    <a16:creationId xmlns:a16="http://schemas.microsoft.com/office/drawing/2014/main" id="{30C6297D-99DE-49D6-803A-C8FE6C47F7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45" y="3039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 b="1" i="1" baseline="30000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n</a:t>
                </a:r>
              </a:p>
            </p:txBody>
          </p:sp>
          <p:grpSp>
            <p:nvGrpSpPr>
              <p:cNvPr id="21517" name="Group 37">
                <a:extLst>
                  <a:ext uri="{FF2B5EF4-FFF2-40B4-BE49-F238E27FC236}">
                    <a16:creationId xmlns:a16="http://schemas.microsoft.com/office/drawing/2014/main" id="{8EC145F4-D6B1-4324-A071-D9AA2BD3EA4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68" y="3002"/>
                <a:ext cx="203" cy="312"/>
                <a:chOff x="3943" y="2496"/>
                <a:chExt cx="203" cy="312"/>
              </a:xfrm>
            </p:grpSpPr>
            <p:sp>
              <p:nvSpPr>
                <p:cNvPr id="21521" name="Text Box 38">
                  <a:extLst>
                    <a:ext uri="{FF2B5EF4-FFF2-40B4-BE49-F238E27FC236}">
                      <a16:creationId xmlns:a16="http://schemas.microsoft.com/office/drawing/2014/main" id="{41CBA3FD-0201-4D66-A8A0-4B5CFDA023D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43" y="2496"/>
                  <a:ext cx="203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sz="1400" b="1" i="1">
                      <a:solidFill>
                        <a:srgbClr val="010066"/>
                      </a:solidFill>
                      <a:latin typeface="Times New Roman" panose="02020603050405020304" pitchFamily="18" charset="0"/>
                    </a:rPr>
                    <a:t>m</a:t>
                  </a:r>
                </a:p>
              </p:txBody>
            </p:sp>
            <p:sp>
              <p:nvSpPr>
                <p:cNvPr id="21522" name="Line 39">
                  <a:extLst>
                    <a:ext uri="{FF2B5EF4-FFF2-40B4-BE49-F238E27FC236}">
                      <a16:creationId xmlns:a16="http://schemas.microsoft.com/office/drawing/2014/main" id="{BB03DF1D-E676-466F-BA27-B1E014E551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84" y="26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GB"/>
                </a:p>
              </p:txBody>
            </p:sp>
            <p:sp>
              <p:nvSpPr>
                <p:cNvPr id="21523" name="Text Box 40">
                  <a:extLst>
                    <a:ext uri="{FF2B5EF4-FFF2-40B4-BE49-F238E27FC236}">
                      <a16:creationId xmlns:a16="http://schemas.microsoft.com/office/drawing/2014/main" id="{364C6D0F-2C01-4077-A9CA-E016BD76C81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46" y="2616"/>
                  <a:ext cx="178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sz="1400" b="1" i="1">
                      <a:solidFill>
                        <a:srgbClr val="010066"/>
                      </a:solidFill>
                      <a:latin typeface="Times New Roman" panose="02020603050405020304" pitchFamily="18" charset="0"/>
                    </a:rPr>
                    <a:t>n</a:t>
                  </a:r>
                </a:p>
              </p:txBody>
            </p:sp>
          </p:grpSp>
          <p:sp>
            <p:nvSpPr>
              <p:cNvPr id="21518" name="Line 41">
                <a:extLst>
                  <a:ext uri="{FF2B5EF4-FFF2-40B4-BE49-F238E27FC236}">
                    <a16:creationId xmlns:a16="http://schemas.microsoft.com/office/drawing/2014/main" id="{5F181FFF-25D5-4041-87D5-B7EAFD4C19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13" y="3090"/>
                <a:ext cx="2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21519" name="Text Box 42">
                <a:extLst>
                  <a:ext uri="{FF2B5EF4-FFF2-40B4-BE49-F238E27FC236}">
                    <a16:creationId xmlns:a16="http://schemas.microsoft.com/office/drawing/2014/main" id="{97FCDAD5-ACC4-41ED-B17C-B589A6A88A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63" y="3039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 b="1" i="1" baseline="30000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n</a:t>
                </a:r>
              </a:p>
            </p:txBody>
          </p:sp>
          <p:sp>
            <p:nvSpPr>
              <p:cNvPr id="21520" name="Line 43">
                <a:extLst>
                  <a:ext uri="{FF2B5EF4-FFF2-40B4-BE49-F238E27FC236}">
                    <a16:creationId xmlns:a16="http://schemas.microsoft.com/office/drawing/2014/main" id="{7BF93DF2-B3D8-4615-8B5D-8D811C3125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17" y="3090"/>
                <a:ext cx="12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oardworks template">
  <a:themeElements>
    <a:clrScheme name="Boardworks template 13">
      <a:dk1>
        <a:srgbClr val="000066"/>
      </a:dk1>
      <a:lt1>
        <a:srgbClr val="FFFFFF"/>
      </a:lt1>
      <a:dk2>
        <a:srgbClr val="5B0091"/>
      </a:dk2>
      <a:lt2>
        <a:srgbClr val="111111"/>
      </a:lt2>
      <a:accent1>
        <a:srgbClr val="D0B8E0"/>
      </a:accent1>
      <a:accent2>
        <a:srgbClr val="80D0E8"/>
      </a:accent2>
      <a:accent3>
        <a:srgbClr val="FFFFFF"/>
      </a:accent3>
      <a:accent4>
        <a:srgbClr val="000056"/>
      </a:accent4>
      <a:accent5>
        <a:srgbClr val="E4D8ED"/>
      </a:accent5>
      <a:accent6>
        <a:srgbClr val="73BCD2"/>
      </a:accent6>
      <a:hlink>
        <a:srgbClr val="C0E890"/>
      </a:hlink>
      <a:folHlink>
        <a:srgbClr val="FFFF90"/>
      </a:folHlink>
    </a:clrScheme>
    <a:fontScheme name="Boardworks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ardwork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3">
        <a:dk1>
          <a:srgbClr val="000066"/>
        </a:dk1>
        <a:lt1>
          <a:srgbClr val="FFFFFF"/>
        </a:lt1>
        <a:dk2>
          <a:srgbClr val="5B0091"/>
        </a:dk2>
        <a:lt2>
          <a:srgbClr val="111111"/>
        </a:lt2>
        <a:accent1>
          <a:srgbClr val="D0B8E0"/>
        </a:accent1>
        <a:accent2>
          <a:srgbClr val="80D0E8"/>
        </a:accent2>
        <a:accent3>
          <a:srgbClr val="FFFFFF"/>
        </a:accent3>
        <a:accent4>
          <a:srgbClr val="000056"/>
        </a:accent4>
        <a:accent5>
          <a:srgbClr val="E4D8ED"/>
        </a:accent5>
        <a:accent6>
          <a:srgbClr val="73BCD2"/>
        </a:accent6>
        <a:hlink>
          <a:srgbClr val="C0E890"/>
        </a:hlink>
        <a:folHlink>
          <a:srgbClr val="FFFF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691</Words>
  <Application>Microsoft Office PowerPoint</Application>
  <PresentationFormat>On-screen Show (4:3)</PresentationFormat>
  <Paragraphs>215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Bradley Hand ITC</vt:lpstr>
      <vt:lpstr>Comic Sans MS</vt:lpstr>
      <vt:lpstr>Symbol</vt:lpstr>
      <vt:lpstr>Times New Roman</vt:lpstr>
      <vt:lpstr>Default Design</vt:lpstr>
      <vt:lpstr>Boardworks template</vt:lpstr>
      <vt:lpstr>Warm up</vt:lpstr>
      <vt:lpstr>Use Fractional Exponents</vt:lpstr>
      <vt:lpstr>Exponent notation</vt:lpstr>
      <vt:lpstr>Exponent laws</vt:lpstr>
      <vt:lpstr>Exponent laws for negative exponents</vt:lpstr>
      <vt:lpstr>Fractional exponents</vt:lpstr>
      <vt:lpstr>Fractional exponents</vt:lpstr>
      <vt:lpstr>Evaluate the following</vt:lpstr>
      <vt:lpstr>Exponent laws for fractional exponents</vt:lpstr>
      <vt:lpstr>Nelson  Page 229 #s 1 – 3, 5ace, 6adf &amp; 7 Page 236 #s 4 – 6</vt:lpstr>
    </vt:vector>
  </TitlesOfParts>
  <Company>Husrtmere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Metric Units</dc:title>
  <dc:creator>off network</dc:creator>
  <cp:lastModifiedBy>Nick White</cp:lastModifiedBy>
  <cp:revision>26</cp:revision>
  <dcterms:created xsi:type="dcterms:W3CDTF">2006-02-26T20:44:17Z</dcterms:created>
  <dcterms:modified xsi:type="dcterms:W3CDTF">2018-05-14T01:37:24Z</dcterms:modified>
</cp:coreProperties>
</file>